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6.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50000"/>
      </a:lnSpc>
      <a:spcBef>
        <a:spcPts val="0"/>
      </a:spcBef>
      <a:spcAft>
        <a:spcPts val="0"/>
      </a:spcAft>
      <a:buClrTx/>
      <a:buSzTx/>
      <a:buFontTx/>
      <a:buNone/>
      <a:tabLst/>
      <a:defRPr kumimoji="0" sz="2200" b="0" i="0" u="none" strike="noStrike" cap="none" spc="110" normalizeH="0" baseline="0">
        <a:ln>
          <a:noFill/>
        </a:ln>
        <a:solidFill>
          <a:srgbClr val="FFFFFF"/>
        </a:solidFill>
        <a:effectLst/>
        <a:uFillTx/>
        <a:latin typeface="Montserrat Light"/>
        <a:ea typeface="Montserrat Light"/>
        <a:cs typeface="Montserrat Light"/>
        <a:sym typeface="Montserrat Light"/>
      </a:defRPr>
    </a:lvl1pPr>
    <a:lvl2pPr marL="0" marR="0" indent="228600" algn="l" defTabSz="825500" rtl="0" fontAlgn="auto" latinLnBrk="0" hangingPunct="0">
      <a:lnSpc>
        <a:spcPct val="150000"/>
      </a:lnSpc>
      <a:spcBef>
        <a:spcPts val="0"/>
      </a:spcBef>
      <a:spcAft>
        <a:spcPts val="0"/>
      </a:spcAft>
      <a:buClrTx/>
      <a:buSzTx/>
      <a:buFontTx/>
      <a:buNone/>
      <a:tabLst/>
      <a:defRPr kumimoji="0" sz="2200" b="0" i="0" u="none" strike="noStrike" cap="none" spc="110" normalizeH="0" baseline="0">
        <a:ln>
          <a:noFill/>
        </a:ln>
        <a:solidFill>
          <a:srgbClr val="FFFFFF"/>
        </a:solidFill>
        <a:effectLst/>
        <a:uFillTx/>
        <a:latin typeface="Montserrat Light"/>
        <a:ea typeface="Montserrat Light"/>
        <a:cs typeface="Montserrat Light"/>
        <a:sym typeface="Montserrat Light"/>
      </a:defRPr>
    </a:lvl2pPr>
    <a:lvl3pPr marL="0" marR="0" indent="457200" algn="l" defTabSz="825500" rtl="0" fontAlgn="auto" latinLnBrk="0" hangingPunct="0">
      <a:lnSpc>
        <a:spcPct val="150000"/>
      </a:lnSpc>
      <a:spcBef>
        <a:spcPts val="0"/>
      </a:spcBef>
      <a:spcAft>
        <a:spcPts val="0"/>
      </a:spcAft>
      <a:buClrTx/>
      <a:buSzTx/>
      <a:buFontTx/>
      <a:buNone/>
      <a:tabLst/>
      <a:defRPr kumimoji="0" sz="2200" b="0" i="0" u="none" strike="noStrike" cap="none" spc="110" normalizeH="0" baseline="0">
        <a:ln>
          <a:noFill/>
        </a:ln>
        <a:solidFill>
          <a:srgbClr val="FFFFFF"/>
        </a:solidFill>
        <a:effectLst/>
        <a:uFillTx/>
        <a:latin typeface="Montserrat Light"/>
        <a:ea typeface="Montserrat Light"/>
        <a:cs typeface="Montserrat Light"/>
        <a:sym typeface="Montserrat Light"/>
      </a:defRPr>
    </a:lvl3pPr>
    <a:lvl4pPr marL="0" marR="0" indent="685800" algn="l" defTabSz="825500" rtl="0" fontAlgn="auto" latinLnBrk="0" hangingPunct="0">
      <a:lnSpc>
        <a:spcPct val="150000"/>
      </a:lnSpc>
      <a:spcBef>
        <a:spcPts val="0"/>
      </a:spcBef>
      <a:spcAft>
        <a:spcPts val="0"/>
      </a:spcAft>
      <a:buClrTx/>
      <a:buSzTx/>
      <a:buFontTx/>
      <a:buNone/>
      <a:tabLst/>
      <a:defRPr kumimoji="0" sz="2200" b="0" i="0" u="none" strike="noStrike" cap="none" spc="110" normalizeH="0" baseline="0">
        <a:ln>
          <a:noFill/>
        </a:ln>
        <a:solidFill>
          <a:srgbClr val="FFFFFF"/>
        </a:solidFill>
        <a:effectLst/>
        <a:uFillTx/>
        <a:latin typeface="Montserrat Light"/>
        <a:ea typeface="Montserrat Light"/>
        <a:cs typeface="Montserrat Light"/>
        <a:sym typeface="Montserrat Light"/>
      </a:defRPr>
    </a:lvl4pPr>
    <a:lvl5pPr marL="0" marR="0" indent="914400" algn="l" defTabSz="825500" rtl="0" fontAlgn="auto" latinLnBrk="0" hangingPunct="0">
      <a:lnSpc>
        <a:spcPct val="150000"/>
      </a:lnSpc>
      <a:spcBef>
        <a:spcPts val="0"/>
      </a:spcBef>
      <a:spcAft>
        <a:spcPts val="0"/>
      </a:spcAft>
      <a:buClrTx/>
      <a:buSzTx/>
      <a:buFontTx/>
      <a:buNone/>
      <a:tabLst/>
      <a:defRPr kumimoji="0" sz="2200" b="0" i="0" u="none" strike="noStrike" cap="none" spc="110" normalizeH="0" baseline="0">
        <a:ln>
          <a:noFill/>
        </a:ln>
        <a:solidFill>
          <a:srgbClr val="FFFFFF"/>
        </a:solidFill>
        <a:effectLst/>
        <a:uFillTx/>
        <a:latin typeface="Montserrat Light"/>
        <a:ea typeface="Montserrat Light"/>
        <a:cs typeface="Montserrat Light"/>
        <a:sym typeface="Montserrat Light"/>
      </a:defRPr>
    </a:lvl5pPr>
    <a:lvl6pPr marL="0" marR="0" indent="1143000" algn="l" defTabSz="825500" rtl="0" fontAlgn="auto" latinLnBrk="0" hangingPunct="0">
      <a:lnSpc>
        <a:spcPct val="150000"/>
      </a:lnSpc>
      <a:spcBef>
        <a:spcPts val="0"/>
      </a:spcBef>
      <a:spcAft>
        <a:spcPts val="0"/>
      </a:spcAft>
      <a:buClrTx/>
      <a:buSzTx/>
      <a:buFontTx/>
      <a:buNone/>
      <a:tabLst/>
      <a:defRPr kumimoji="0" sz="2200" b="0" i="0" u="none" strike="noStrike" cap="none" spc="110" normalizeH="0" baseline="0">
        <a:ln>
          <a:noFill/>
        </a:ln>
        <a:solidFill>
          <a:srgbClr val="FFFFFF"/>
        </a:solidFill>
        <a:effectLst/>
        <a:uFillTx/>
        <a:latin typeface="Montserrat Light"/>
        <a:ea typeface="Montserrat Light"/>
        <a:cs typeface="Montserrat Light"/>
        <a:sym typeface="Montserrat Light"/>
      </a:defRPr>
    </a:lvl6pPr>
    <a:lvl7pPr marL="0" marR="0" indent="1371600" algn="l" defTabSz="825500" rtl="0" fontAlgn="auto" latinLnBrk="0" hangingPunct="0">
      <a:lnSpc>
        <a:spcPct val="150000"/>
      </a:lnSpc>
      <a:spcBef>
        <a:spcPts val="0"/>
      </a:spcBef>
      <a:spcAft>
        <a:spcPts val="0"/>
      </a:spcAft>
      <a:buClrTx/>
      <a:buSzTx/>
      <a:buFontTx/>
      <a:buNone/>
      <a:tabLst/>
      <a:defRPr kumimoji="0" sz="2200" b="0" i="0" u="none" strike="noStrike" cap="none" spc="110" normalizeH="0" baseline="0">
        <a:ln>
          <a:noFill/>
        </a:ln>
        <a:solidFill>
          <a:srgbClr val="FFFFFF"/>
        </a:solidFill>
        <a:effectLst/>
        <a:uFillTx/>
        <a:latin typeface="Montserrat Light"/>
        <a:ea typeface="Montserrat Light"/>
        <a:cs typeface="Montserrat Light"/>
        <a:sym typeface="Montserrat Light"/>
      </a:defRPr>
    </a:lvl7pPr>
    <a:lvl8pPr marL="0" marR="0" indent="1600200" algn="l" defTabSz="825500" rtl="0" fontAlgn="auto" latinLnBrk="0" hangingPunct="0">
      <a:lnSpc>
        <a:spcPct val="150000"/>
      </a:lnSpc>
      <a:spcBef>
        <a:spcPts val="0"/>
      </a:spcBef>
      <a:spcAft>
        <a:spcPts val="0"/>
      </a:spcAft>
      <a:buClrTx/>
      <a:buSzTx/>
      <a:buFontTx/>
      <a:buNone/>
      <a:tabLst/>
      <a:defRPr kumimoji="0" sz="2200" b="0" i="0" u="none" strike="noStrike" cap="none" spc="110" normalizeH="0" baseline="0">
        <a:ln>
          <a:noFill/>
        </a:ln>
        <a:solidFill>
          <a:srgbClr val="FFFFFF"/>
        </a:solidFill>
        <a:effectLst/>
        <a:uFillTx/>
        <a:latin typeface="Montserrat Light"/>
        <a:ea typeface="Montserrat Light"/>
        <a:cs typeface="Montserrat Light"/>
        <a:sym typeface="Montserrat Light"/>
      </a:defRPr>
    </a:lvl8pPr>
    <a:lvl9pPr marL="0" marR="0" indent="1828800" algn="l" defTabSz="825500" rtl="0" fontAlgn="auto" latinLnBrk="0" hangingPunct="0">
      <a:lnSpc>
        <a:spcPct val="150000"/>
      </a:lnSpc>
      <a:spcBef>
        <a:spcPts val="0"/>
      </a:spcBef>
      <a:spcAft>
        <a:spcPts val="0"/>
      </a:spcAft>
      <a:buClrTx/>
      <a:buSzTx/>
      <a:buFontTx/>
      <a:buNone/>
      <a:tabLst/>
      <a:defRPr kumimoji="0" sz="2200" b="0" i="0" u="none" strike="noStrike" cap="none" spc="110" normalizeH="0" baseline="0">
        <a:ln>
          <a:noFill/>
        </a:ln>
        <a:solidFill>
          <a:srgbClr val="FFFFFF"/>
        </a:solidFill>
        <a:effectLst/>
        <a:uFillTx/>
        <a:latin typeface="Montserrat Light"/>
        <a:ea typeface="Montserrat Light"/>
        <a:cs typeface="Montserrat Light"/>
        <a:sym typeface="Montserrat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B">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B">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B">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86126"/>
  </p:normalViewPr>
  <p:slideViewPr>
    <p:cSldViewPr snapToGrid="0" snapToObjects="1">
      <p:cViewPr varScale="1">
        <p:scale>
          <a:sx n="40" d="100"/>
          <a:sy n="40" d="100"/>
        </p:scale>
        <p:origin x="45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Région 1</c:v>
                </c:pt>
              </c:strCache>
            </c:strRef>
          </c:tx>
          <c:spPr>
            <a:solidFill>
              <a:srgbClr val="FF8B9D"/>
            </a:solidFill>
            <a:ln w="12700" cap="flat">
              <a:noFill/>
              <a:miter lim="400000"/>
            </a:ln>
            <a:effectLst/>
          </c:spPr>
          <c:explosion val="4"/>
          <c:dPt>
            <c:idx val="0"/>
            <c:bubble3D val="0"/>
            <c:extLst>
              <c:ext xmlns:c16="http://schemas.microsoft.com/office/drawing/2014/chart" uri="{C3380CC4-5D6E-409C-BE32-E72D297353CC}">
                <c16:uniqueId val="{00000001-5722-5E4A-B6C5-F2448BBBB727}"/>
              </c:ext>
            </c:extLst>
          </c:dPt>
          <c:dPt>
            <c:idx val="1"/>
            <c:bubble3D val="0"/>
            <c:spPr>
              <a:solidFill>
                <a:srgbClr val="5AFCEB"/>
              </a:solidFill>
              <a:ln w="12700" cap="flat">
                <a:noFill/>
                <a:miter lim="400000"/>
              </a:ln>
              <a:effectLst/>
            </c:spPr>
            <c:extLst>
              <c:ext xmlns:c16="http://schemas.microsoft.com/office/drawing/2014/chart" uri="{C3380CC4-5D6E-409C-BE32-E72D297353CC}">
                <c16:uniqueId val="{00000003-5722-5E4A-B6C5-F2448BBBB727}"/>
              </c:ext>
            </c:extLst>
          </c:dPt>
          <c:dPt>
            <c:idx val="2"/>
            <c:bubble3D val="0"/>
            <c:spPr>
              <a:solidFill>
                <a:srgbClr val="DEFC8A"/>
              </a:solidFill>
              <a:ln w="12700" cap="flat">
                <a:noFill/>
                <a:miter lim="400000"/>
              </a:ln>
              <a:effectLst/>
            </c:spPr>
            <c:extLst>
              <c:ext xmlns:c16="http://schemas.microsoft.com/office/drawing/2014/chart" uri="{C3380CC4-5D6E-409C-BE32-E72D297353CC}">
                <c16:uniqueId val="{00000005-5722-5E4A-B6C5-F2448BBBB727}"/>
              </c:ext>
            </c:extLst>
          </c:dPt>
          <c:dLbls>
            <c:dLbl>
              <c:idx val="0"/>
              <c:numFmt formatCode="#,##0%" sourceLinked="0"/>
              <c:spPr/>
              <c:txPr>
                <a:bodyPr/>
                <a:lstStyle/>
                <a:p>
                  <a:pPr>
                    <a:defRPr sz="3645" b="0" i="0" u="none" strike="noStrike">
                      <a:solidFill>
                        <a:srgbClr val="9A535E"/>
                      </a:solidFill>
                      <a:latin typeface="Montserrat Regular"/>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1-5722-5E4A-B6C5-F2448BBBB727}"/>
                </c:ext>
              </c:extLst>
            </c:dLbl>
            <c:dLbl>
              <c:idx val="1"/>
              <c:numFmt formatCode="#,##0%" sourceLinked="0"/>
              <c:spPr/>
              <c:txPr>
                <a:bodyPr/>
                <a:lstStyle/>
                <a:p>
                  <a:pPr>
                    <a:defRPr sz="3645" b="0" i="0" u="none" strike="noStrike">
                      <a:solidFill>
                        <a:srgbClr val="309085"/>
                      </a:solidFill>
                      <a:latin typeface="Montserrat Regular"/>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3-5722-5E4A-B6C5-F2448BBBB727}"/>
                </c:ext>
              </c:extLst>
            </c:dLbl>
            <c:dLbl>
              <c:idx val="2"/>
              <c:numFmt formatCode="#,##0%" sourceLinked="0"/>
              <c:spPr/>
              <c:txPr>
                <a:bodyPr/>
                <a:lstStyle/>
                <a:p>
                  <a:pPr>
                    <a:defRPr sz="3645" b="0" i="0" u="none" strike="noStrike">
                      <a:solidFill>
                        <a:srgbClr val="6F7E41"/>
                      </a:solidFill>
                      <a:latin typeface="Montserrat Regular"/>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5-5722-5E4A-B6C5-F2448BBBB727}"/>
                </c:ext>
              </c:extLst>
            </c:dLbl>
            <c:numFmt formatCode="#,##0%" sourceLinked="0"/>
            <c:spPr>
              <a:noFill/>
              <a:ln>
                <a:noFill/>
              </a:ln>
              <a:effectLst/>
            </c:spPr>
            <c:txPr>
              <a:bodyPr/>
              <a:lstStyle/>
              <a:p>
                <a:pPr>
                  <a:defRPr sz="3645" b="0" i="0" u="none" strike="noStrike">
                    <a:solidFill>
                      <a:srgbClr val="9A535E"/>
                    </a:solidFill>
                    <a:latin typeface="Montserrat Regular"/>
                  </a:defRPr>
                </a:pPr>
                <a:endParaRPr lang="en-US"/>
              </a:p>
            </c:txPr>
            <c:dLblPos val="ctr"/>
            <c:showLegendKey val="0"/>
            <c:showVal val="0"/>
            <c:showCatName val="0"/>
            <c:showSerName val="0"/>
            <c:showPercent val="1"/>
            <c:showBubbleSize val="0"/>
            <c:showLeaderLines val="0"/>
            <c:extLst>
              <c:ext xmlns:c15="http://schemas.microsoft.com/office/drawing/2012/chart" uri="{CE6537A1-D6FC-4f65-9D91-7224C49458BB}"/>
            </c:extLst>
          </c:dLbls>
          <c:cat>
            <c:strRef>
              <c:f>Sheet1!$B$1:$D$1</c:f>
              <c:strCache>
                <c:ptCount val="3"/>
                <c:pt idx="0">
                  <c:v>Avril</c:v>
                </c:pt>
                <c:pt idx="1">
                  <c:v>Mai</c:v>
                </c:pt>
                <c:pt idx="2">
                  <c:v>Juin</c:v>
                </c:pt>
              </c:strCache>
            </c:strRef>
          </c:cat>
          <c:val>
            <c:numRef>
              <c:f>Sheet1!$B$2:$D$2</c:f>
              <c:numCache>
                <c:formatCode>General</c:formatCode>
                <c:ptCount val="3"/>
                <c:pt idx="0">
                  <c:v>91</c:v>
                </c:pt>
                <c:pt idx="1">
                  <c:v>76</c:v>
                </c:pt>
                <c:pt idx="2">
                  <c:v>28</c:v>
                </c:pt>
              </c:numCache>
            </c:numRef>
          </c:val>
          <c:extLst>
            <c:ext xmlns:c16="http://schemas.microsoft.com/office/drawing/2014/chart" uri="{C3380CC4-5D6E-409C-BE32-E72D297353CC}">
              <c16:uniqueId val="{00000006-5722-5E4A-B6C5-F2448BBBB727}"/>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3.6207499999999997E-2"/>
          <c:y val="5.3999600000000002E-2"/>
          <c:w val="0.94844700000000004"/>
          <c:h val="0.85581799999999997"/>
        </c:manualLayout>
      </c:layout>
      <c:lineChart>
        <c:grouping val="standard"/>
        <c:varyColors val="0"/>
        <c:ser>
          <c:idx val="0"/>
          <c:order val="0"/>
          <c:tx>
            <c:strRef>
              <c:f>Sheet1!$A$2</c:f>
              <c:strCache>
                <c:ptCount val="1"/>
                <c:pt idx="0">
                  <c:v>Région 1</c:v>
                </c:pt>
              </c:strCache>
            </c:strRef>
          </c:tx>
          <c:spPr>
            <a:ln w="76200" cap="flat">
              <a:solidFill>
                <a:srgbClr val="5AFCEB"/>
              </a:solidFill>
              <a:prstDash val="solid"/>
              <a:miter lim="400000"/>
            </a:ln>
            <a:effectLst/>
          </c:spPr>
          <c:marker>
            <c:symbol val="circle"/>
            <c:size val="14"/>
            <c:spPr>
              <a:solidFill>
                <a:srgbClr val="18242F"/>
              </a:solidFill>
              <a:ln w="76200" cap="flat">
                <a:solidFill>
                  <a:srgbClr val="5AFCEB"/>
                </a:solidFill>
                <a:prstDash val="solid"/>
                <a:miter lim="400000"/>
              </a:ln>
              <a:effectLst/>
            </c:spPr>
          </c:marker>
          <c:cat>
            <c:strRef>
              <c:f>Sheet1!$B$1:$D$1</c:f>
              <c:strCache>
                <c:ptCount val="3"/>
                <c:pt idx="0">
                  <c:v>Avril</c:v>
                </c:pt>
                <c:pt idx="1">
                  <c:v>Mai</c:v>
                </c:pt>
                <c:pt idx="2">
                  <c:v>Juin</c:v>
                </c:pt>
              </c:strCache>
            </c:strRef>
          </c:cat>
          <c:val>
            <c:numRef>
              <c:f>Sheet1!$B$2:$D$2</c:f>
              <c:numCache>
                <c:formatCode>General</c:formatCode>
                <c:ptCount val="3"/>
                <c:pt idx="0">
                  <c:v>91</c:v>
                </c:pt>
                <c:pt idx="1">
                  <c:v>76</c:v>
                </c:pt>
                <c:pt idx="2">
                  <c:v>28</c:v>
                </c:pt>
              </c:numCache>
            </c:numRef>
          </c:val>
          <c:smooth val="0"/>
          <c:extLst>
            <c:ext xmlns:c16="http://schemas.microsoft.com/office/drawing/2014/chart" uri="{C3380CC4-5D6E-409C-BE32-E72D297353CC}">
              <c16:uniqueId val="{00000000-1F7B-CF4B-814B-17530B34B403}"/>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FFFFFF"/>
            </a:solidFill>
            <a:prstDash val="solid"/>
            <a:miter lim="400000"/>
          </a:ln>
        </c:spPr>
        <c:txPr>
          <a:bodyPr rot="0"/>
          <a:lstStyle/>
          <a:p>
            <a:pPr>
              <a:defRPr sz="2332" b="0" i="0" u="none" strike="noStrike">
                <a:solidFill>
                  <a:srgbClr val="FFFFFF"/>
                </a:solidFill>
                <a:latin typeface="Montserrat Regular"/>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FFFFFF"/>
              </a:solidFill>
              <a:custDash>
                <a:ds d="200000" sp="200000"/>
              </a:custDash>
              <a:miter lim="400000"/>
            </a:ln>
          </c:spPr>
        </c:majorGridlines>
        <c:numFmt formatCode="General" sourceLinked="0"/>
        <c:majorTickMark val="none"/>
        <c:minorTickMark val="none"/>
        <c:tickLblPos val="nextTo"/>
        <c:spPr>
          <a:ln w="12700" cap="flat">
            <a:noFill/>
            <a:prstDash val="solid"/>
            <a:miter lim="400000"/>
          </a:ln>
        </c:spPr>
        <c:txPr>
          <a:bodyPr rot="0"/>
          <a:lstStyle/>
          <a:p>
            <a:pPr>
              <a:defRPr sz="2332" b="0" i="0" u="none" strike="noStrike">
                <a:solidFill>
                  <a:srgbClr val="FFFFFF"/>
                </a:solidFill>
                <a:latin typeface="Montserrat Regular"/>
              </a:defRPr>
            </a:pPr>
            <a:endParaRPr lang="en-US"/>
          </a:p>
        </c:txPr>
        <c:crossAx val="2094734552"/>
        <c:crosses val="autoZero"/>
        <c:crossBetween val="midCat"/>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3.6213299999999997E-2"/>
          <c:y val="5.3999600000000002E-2"/>
          <c:w val="0.95878699999999994"/>
          <c:h val="0.85581799999999997"/>
        </c:manualLayout>
      </c:layout>
      <c:barChart>
        <c:barDir val="col"/>
        <c:grouping val="clustered"/>
        <c:varyColors val="0"/>
        <c:ser>
          <c:idx val="0"/>
          <c:order val="0"/>
          <c:tx>
            <c:strRef>
              <c:f>Sheet1!$A$2</c:f>
              <c:strCache>
                <c:ptCount val="1"/>
                <c:pt idx="0">
                  <c:v>Région 1</c:v>
                </c:pt>
              </c:strCache>
            </c:strRef>
          </c:tx>
          <c:spPr>
            <a:solidFill>
              <a:srgbClr val="5AFCEB"/>
            </a:solidFill>
            <a:ln w="12700" cap="flat">
              <a:noFill/>
              <a:miter lim="400000"/>
            </a:ln>
            <a:effectLst/>
          </c:spPr>
          <c:invertIfNegative val="0"/>
          <c:cat>
            <c:strRef>
              <c:f>Sheet1!$B$1:$D$1</c:f>
              <c:strCache>
                <c:ptCount val="3"/>
                <c:pt idx="0">
                  <c:v>Avril</c:v>
                </c:pt>
                <c:pt idx="1">
                  <c:v>Mai</c:v>
                </c:pt>
                <c:pt idx="2">
                  <c:v>Juin</c:v>
                </c:pt>
              </c:strCache>
            </c:strRef>
          </c:cat>
          <c:val>
            <c:numRef>
              <c:f>Sheet1!$B$2:$D$2</c:f>
              <c:numCache>
                <c:formatCode>General</c:formatCode>
                <c:ptCount val="3"/>
                <c:pt idx="0">
                  <c:v>91</c:v>
                </c:pt>
                <c:pt idx="1">
                  <c:v>76</c:v>
                </c:pt>
                <c:pt idx="2">
                  <c:v>28</c:v>
                </c:pt>
              </c:numCache>
            </c:numRef>
          </c:val>
          <c:extLst>
            <c:ext xmlns:c16="http://schemas.microsoft.com/office/drawing/2014/chart" uri="{C3380CC4-5D6E-409C-BE32-E72D297353CC}">
              <c16:uniqueId val="{00000000-2F5F-8240-8A20-B95F525AC016}"/>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FFFFFF"/>
            </a:solidFill>
            <a:prstDash val="solid"/>
            <a:miter lim="400000"/>
          </a:ln>
        </c:spPr>
        <c:txPr>
          <a:bodyPr rot="0"/>
          <a:lstStyle/>
          <a:p>
            <a:pPr>
              <a:defRPr sz="2332" b="0" i="0" u="none" strike="noStrike">
                <a:solidFill>
                  <a:srgbClr val="FFFFFF"/>
                </a:solidFill>
                <a:latin typeface="Montserrat Regular"/>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FFFFFF"/>
              </a:solidFill>
              <a:custDash>
                <a:ds d="200000" sp="200000"/>
              </a:custDash>
              <a:miter lim="400000"/>
            </a:ln>
          </c:spPr>
        </c:majorGridlines>
        <c:numFmt formatCode="General" sourceLinked="0"/>
        <c:majorTickMark val="none"/>
        <c:minorTickMark val="none"/>
        <c:tickLblPos val="nextTo"/>
        <c:spPr>
          <a:ln w="12700" cap="flat">
            <a:noFill/>
            <a:prstDash val="solid"/>
            <a:miter lim="400000"/>
          </a:ln>
        </c:spPr>
        <c:txPr>
          <a:bodyPr rot="0"/>
          <a:lstStyle/>
          <a:p>
            <a:pPr>
              <a:defRPr sz="2332" b="0" i="0" u="none" strike="noStrike">
                <a:solidFill>
                  <a:srgbClr val="FFFFFF"/>
                </a:solidFill>
                <a:latin typeface="Montserrat Regular"/>
              </a:defRPr>
            </a:pPr>
            <a:endParaRPr lang="en-US"/>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4.3322100000000002E-2"/>
          <c:y val="5.3999600000000002E-2"/>
          <c:w val="0.944415"/>
          <c:h val="0.85674899999999998"/>
        </c:manualLayout>
      </c:layout>
      <c:barChart>
        <c:barDir val="bar"/>
        <c:grouping val="clustered"/>
        <c:varyColors val="0"/>
        <c:ser>
          <c:idx val="0"/>
          <c:order val="0"/>
          <c:tx>
            <c:strRef>
              <c:f>Sheet1!$A$2</c:f>
              <c:strCache>
                <c:ptCount val="1"/>
                <c:pt idx="0">
                  <c:v>Région 1</c:v>
                </c:pt>
              </c:strCache>
            </c:strRef>
          </c:tx>
          <c:spPr>
            <a:solidFill>
              <a:srgbClr val="5AFCEB"/>
            </a:solidFill>
            <a:ln w="12700" cap="flat">
              <a:noFill/>
              <a:miter lim="400000"/>
            </a:ln>
            <a:effectLst/>
          </c:spPr>
          <c:invertIfNegative val="0"/>
          <c:cat>
            <c:strRef>
              <c:f>Sheet1!$B$1:$D$1</c:f>
              <c:strCache>
                <c:ptCount val="3"/>
                <c:pt idx="0">
                  <c:v>Avril</c:v>
                </c:pt>
                <c:pt idx="1">
                  <c:v>Mai</c:v>
                </c:pt>
                <c:pt idx="2">
                  <c:v>Juin</c:v>
                </c:pt>
              </c:strCache>
            </c:strRef>
          </c:cat>
          <c:val>
            <c:numRef>
              <c:f>Sheet1!$B$2:$D$2</c:f>
              <c:numCache>
                <c:formatCode>General</c:formatCode>
                <c:ptCount val="3"/>
                <c:pt idx="0">
                  <c:v>91</c:v>
                </c:pt>
                <c:pt idx="1">
                  <c:v>76</c:v>
                </c:pt>
                <c:pt idx="2">
                  <c:v>28</c:v>
                </c:pt>
              </c:numCache>
            </c:numRef>
          </c:val>
          <c:extLst>
            <c:ext xmlns:c16="http://schemas.microsoft.com/office/drawing/2014/chart" uri="{C3380CC4-5D6E-409C-BE32-E72D297353CC}">
              <c16:uniqueId val="{00000000-D608-7F48-8E1A-8D038B84CAFC}"/>
            </c:ext>
          </c:extLst>
        </c:ser>
        <c:dLbls>
          <c:showLegendKey val="0"/>
          <c:showVal val="0"/>
          <c:showCatName val="0"/>
          <c:showSerName val="0"/>
          <c:showPercent val="0"/>
          <c:showBubbleSize val="0"/>
        </c:dLbls>
        <c:gapWidth val="40"/>
        <c:overlap val="-10"/>
        <c:axId val="2094734552"/>
        <c:axId val="2094734553"/>
      </c:barChart>
      <c:catAx>
        <c:axId val="2094734552"/>
        <c:scaling>
          <c:orientation val="maxMin"/>
        </c:scaling>
        <c:delete val="0"/>
        <c:axPos val="l"/>
        <c:numFmt formatCode="General" sourceLinked="0"/>
        <c:majorTickMark val="none"/>
        <c:minorTickMark val="none"/>
        <c:tickLblPos val="nextTo"/>
        <c:spPr>
          <a:ln w="12700" cap="flat">
            <a:solidFill>
              <a:srgbClr val="FFFFFF"/>
            </a:solidFill>
            <a:prstDash val="solid"/>
            <a:miter lim="400000"/>
          </a:ln>
        </c:spPr>
        <c:txPr>
          <a:bodyPr rot="0"/>
          <a:lstStyle/>
          <a:p>
            <a:pPr>
              <a:defRPr sz="2332" b="0" i="0" u="none" strike="noStrike">
                <a:solidFill>
                  <a:srgbClr val="FFFFFF"/>
                </a:solidFill>
                <a:latin typeface="Montserrat Regular"/>
              </a:defRPr>
            </a:pPr>
            <a:endParaRPr lang="en-US"/>
          </a:p>
        </c:txPr>
        <c:crossAx val="2094734553"/>
        <c:crosses val="autoZero"/>
        <c:auto val="1"/>
        <c:lblAlgn val="ctr"/>
        <c:lblOffset val="100"/>
        <c:noMultiLvlLbl val="1"/>
      </c:catAx>
      <c:valAx>
        <c:axId val="2094734553"/>
        <c:scaling>
          <c:orientation val="minMax"/>
        </c:scaling>
        <c:delete val="0"/>
        <c:axPos val="t"/>
        <c:majorGridlines>
          <c:spPr>
            <a:ln w="12700" cap="flat">
              <a:solidFill>
                <a:srgbClr val="FFFFFF"/>
              </a:solidFill>
              <a:custDash>
                <a:ds d="200000" sp="200000"/>
              </a:custDash>
              <a:miter lim="400000"/>
            </a:ln>
          </c:spPr>
        </c:majorGridlines>
        <c:numFmt formatCode="General" sourceLinked="0"/>
        <c:majorTickMark val="none"/>
        <c:minorTickMark val="none"/>
        <c:tickLblPos val="high"/>
        <c:spPr>
          <a:ln w="12700" cap="flat">
            <a:noFill/>
            <a:prstDash val="solid"/>
            <a:miter lim="400000"/>
          </a:ln>
        </c:spPr>
        <c:txPr>
          <a:bodyPr rot="0"/>
          <a:lstStyle/>
          <a:p>
            <a:pPr>
              <a:defRPr sz="2332" b="0" i="0" u="none" strike="noStrike">
                <a:solidFill>
                  <a:srgbClr val="FFFFFF"/>
                </a:solidFill>
                <a:latin typeface="Montserrat Regular"/>
              </a:defRPr>
            </a:pPr>
            <a:endParaRPr lang="en-US"/>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3.6207499999999997E-2"/>
          <c:y val="5.3999600000000002E-2"/>
          <c:w val="0.94844700000000004"/>
          <c:h val="0.85581799999999997"/>
        </c:manualLayout>
      </c:layout>
      <c:areaChart>
        <c:grouping val="standard"/>
        <c:varyColors val="0"/>
        <c:ser>
          <c:idx val="0"/>
          <c:order val="0"/>
          <c:tx>
            <c:strRef>
              <c:f>Sheet1!$A$2</c:f>
              <c:strCache>
                <c:ptCount val="1"/>
                <c:pt idx="0">
                  <c:v>Région 1</c:v>
                </c:pt>
              </c:strCache>
            </c:strRef>
          </c:tx>
          <c:spPr>
            <a:solidFill>
              <a:srgbClr val="5AFCEB"/>
            </a:solidFill>
            <a:ln w="76200" cap="flat">
              <a:noFill/>
              <a:miter lim="400000"/>
            </a:ln>
            <a:effectLst/>
          </c:spPr>
          <c:cat>
            <c:strRef>
              <c:f>Sheet1!$B$1:$D$1</c:f>
              <c:strCache>
                <c:ptCount val="3"/>
                <c:pt idx="0">
                  <c:v>Avril</c:v>
                </c:pt>
                <c:pt idx="1">
                  <c:v>Mai</c:v>
                </c:pt>
                <c:pt idx="2">
                  <c:v>Juin</c:v>
                </c:pt>
              </c:strCache>
            </c:strRef>
          </c:cat>
          <c:val>
            <c:numRef>
              <c:f>Sheet1!$B$2:$D$2</c:f>
              <c:numCache>
                <c:formatCode>General</c:formatCode>
                <c:ptCount val="3"/>
                <c:pt idx="0">
                  <c:v>91</c:v>
                </c:pt>
                <c:pt idx="1">
                  <c:v>76</c:v>
                </c:pt>
                <c:pt idx="2">
                  <c:v>28</c:v>
                </c:pt>
              </c:numCache>
            </c:numRef>
          </c:val>
          <c:extLst>
            <c:ext xmlns:c16="http://schemas.microsoft.com/office/drawing/2014/chart" uri="{C3380CC4-5D6E-409C-BE32-E72D297353CC}">
              <c16:uniqueId val="{00000000-F3A9-CB42-BADD-773A737A8151}"/>
            </c:ext>
          </c:extLst>
        </c:ser>
        <c:dLbls>
          <c:showLegendKey val="0"/>
          <c:showVal val="0"/>
          <c:showCatName val="0"/>
          <c:showSerName val="0"/>
          <c:showPercent val="0"/>
          <c:showBubbleSize val="0"/>
        </c:dLbls>
        <c:axId val="2094734552"/>
        <c:axId val="2094734553"/>
      </c:areaChart>
      <c:catAx>
        <c:axId val="2094734552"/>
        <c:scaling>
          <c:orientation val="minMax"/>
        </c:scaling>
        <c:delete val="0"/>
        <c:axPos val="b"/>
        <c:numFmt formatCode="General" sourceLinked="0"/>
        <c:majorTickMark val="none"/>
        <c:minorTickMark val="none"/>
        <c:tickLblPos val="low"/>
        <c:spPr>
          <a:ln w="12700" cap="flat">
            <a:solidFill>
              <a:srgbClr val="FFFFFF"/>
            </a:solidFill>
            <a:prstDash val="solid"/>
            <a:miter lim="400000"/>
          </a:ln>
        </c:spPr>
        <c:txPr>
          <a:bodyPr rot="0"/>
          <a:lstStyle/>
          <a:p>
            <a:pPr>
              <a:defRPr sz="2332" b="0" i="0" u="none" strike="noStrike">
                <a:solidFill>
                  <a:srgbClr val="FFFFFF"/>
                </a:solidFill>
                <a:latin typeface="Montserrat Regular"/>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FFFFFF"/>
              </a:solidFill>
              <a:custDash>
                <a:ds d="200000" sp="200000"/>
              </a:custDash>
              <a:miter lim="400000"/>
            </a:ln>
          </c:spPr>
        </c:majorGridlines>
        <c:numFmt formatCode="General" sourceLinked="0"/>
        <c:majorTickMark val="none"/>
        <c:minorTickMark val="none"/>
        <c:tickLblPos val="nextTo"/>
        <c:spPr>
          <a:ln w="12700" cap="flat">
            <a:noFill/>
            <a:prstDash val="solid"/>
            <a:miter lim="400000"/>
          </a:ln>
        </c:spPr>
        <c:txPr>
          <a:bodyPr rot="0"/>
          <a:lstStyle/>
          <a:p>
            <a:pPr>
              <a:defRPr sz="2332" b="0" i="0" u="none" strike="noStrike">
                <a:solidFill>
                  <a:srgbClr val="FFFFFF"/>
                </a:solidFill>
                <a:latin typeface="Montserrat Regular"/>
              </a:defRPr>
            </a:pPr>
            <a:endParaRPr lang="en-US"/>
          </a:p>
        </c:txPr>
        <c:crossAx val="2094734552"/>
        <c:crosses val="autoZero"/>
        <c:crossBetween val="midCat"/>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FF8B9D"/>
            </a:solidFill>
            <a:ln w="12700" cap="flat">
              <a:noFill/>
              <a:miter lim="400000"/>
            </a:ln>
            <a:effectLst/>
          </c:spPr>
          <c:dPt>
            <c:idx val="0"/>
            <c:bubble3D val="0"/>
            <c:extLst>
              <c:ext xmlns:c16="http://schemas.microsoft.com/office/drawing/2014/chart" uri="{C3380CC4-5D6E-409C-BE32-E72D297353CC}">
                <c16:uniqueId val="{00000001-2341-DE44-80C1-7886EEEB2352}"/>
              </c:ext>
            </c:extLst>
          </c:dPt>
          <c:dPt>
            <c:idx val="1"/>
            <c:bubble3D val="0"/>
            <c:spPr>
              <a:solidFill>
                <a:srgbClr val="5AFCEB"/>
              </a:solidFill>
              <a:ln w="12700" cap="flat">
                <a:noFill/>
                <a:miter lim="400000"/>
              </a:ln>
              <a:effectLst/>
            </c:spPr>
            <c:extLst>
              <c:ext xmlns:c16="http://schemas.microsoft.com/office/drawing/2014/chart" uri="{C3380CC4-5D6E-409C-BE32-E72D297353CC}">
                <c16:uniqueId val="{00000003-2341-DE44-80C1-7886EEEB2352}"/>
              </c:ext>
            </c:extLst>
          </c:dPt>
          <c:dPt>
            <c:idx val="2"/>
            <c:bubble3D val="0"/>
            <c:spPr>
              <a:solidFill>
                <a:srgbClr val="DEFC8A"/>
              </a:solidFill>
              <a:ln w="12700" cap="flat">
                <a:noFill/>
                <a:miter lim="400000"/>
              </a:ln>
              <a:effectLst/>
            </c:spPr>
            <c:extLst>
              <c:ext xmlns:c16="http://schemas.microsoft.com/office/drawing/2014/chart" uri="{C3380CC4-5D6E-409C-BE32-E72D297353CC}">
                <c16:uniqueId val="{00000005-2341-DE44-80C1-7886EEEB2352}"/>
              </c:ext>
            </c:extLst>
          </c:dPt>
          <c:dLbls>
            <c:dLbl>
              <c:idx val="0"/>
              <c:numFmt formatCode="#,##0%" sourceLinked="0"/>
              <c:spPr/>
              <c:txPr>
                <a:bodyPr/>
                <a:lstStyle/>
                <a:p>
                  <a:pPr>
                    <a:defRPr sz="3645" b="0" i="0" u="none" strike="noStrike">
                      <a:solidFill>
                        <a:srgbClr val="9A535E"/>
                      </a:solidFill>
                      <a:latin typeface="Montserrat Regular"/>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1-2341-DE44-80C1-7886EEEB2352}"/>
                </c:ext>
              </c:extLst>
            </c:dLbl>
            <c:dLbl>
              <c:idx val="1"/>
              <c:numFmt formatCode="#,##0%" sourceLinked="0"/>
              <c:spPr/>
              <c:txPr>
                <a:bodyPr/>
                <a:lstStyle/>
                <a:p>
                  <a:pPr>
                    <a:defRPr sz="3645" b="0" i="0" u="none" strike="noStrike">
                      <a:solidFill>
                        <a:srgbClr val="309085"/>
                      </a:solidFill>
                      <a:latin typeface="Montserrat Regular"/>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3-2341-DE44-80C1-7886EEEB2352}"/>
                </c:ext>
              </c:extLst>
            </c:dLbl>
            <c:dLbl>
              <c:idx val="2"/>
              <c:numFmt formatCode="#,##0%" sourceLinked="0"/>
              <c:spPr/>
              <c:txPr>
                <a:bodyPr/>
                <a:lstStyle/>
                <a:p>
                  <a:pPr>
                    <a:defRPr sz="3645" b="0" i="0" u="none" strike="noStrike">
                      <a:solidFill>
                        <a:srgbClr val="6F7E41"/>
                      </a:solidFill>
                      <a:latin typeface="Montserrat Regular"/>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5-2341-DE44-80C1-7886EEEB2352}"/>
                </c:ext>
              </c:extLst>
            </c:dLbl>
            <c:numFmt formatCode="#,##0%" sourceLinked="0"/>
            <c:spPr>
              <a:noFill/>
              <a:ln>
                <a:noFill/>
              </a:ln>
              <a:effectLst/>
            </c:spPr>
            <c:txPr>
              <a:bodyPr/>
              <a:lstStyle/>
              <a:p>
                <a:pPr>
                  <a:defRPr sz="3645" b="0" i="0" u="none" strike="noStrike">
                    <a:solidFill>
                      <a:srgbClr val="9A535E"/>
                    </a:solidFill>
                    <a:latin typeface="Montserrat Regular"/>
                  </a:defRPr>
                </a:pPr>
                <a:endParaRPr lang="en-US"/>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Sheet1!$B$1:$D$1</c:f>
              <c:strCache>
                <c:ptCount val="3"/>
                <c:pt idx="0">
                  <c:v>Deaths Caused by Diarrhea</c:v>
                </c:pt>
                <c:pt idx="1">
                  <c:v>Deaths as a result of other food borne diseases</c:v>
                </c:pt>
                <c:pt idx="2">
                  <c:v>Children under 5 deaths as a result of typhoid and diarrhea</c:v>
                </c:pt>
              </c:strCache>
            </c:strRef>
          </c:cat>
          <c:val>
            <c:numRef>
              <c:f>Sheet1!$B$2:$D$2</c:f>
              <c:numCache>
                <c:formatCode>General</c:formatCode>
                <c:ptCount val="3"/>
                <c:pt idx="0">
                  <c:v>54</c:v>
                </c:pt>
                <c:pt idx="1">
                  <c:v>12</c:v>
                </c:pt>
                <c:pt idx="2">
                  <c:v>34</c:v>
                </c:pt>
              </c:numCache>
            </c:numRef>
          </c:val>
          <c:extLst>
            <c:ext xmlns:c16="http://schemas.microsoft.com/office/drawing/2014/chart" uri="{C3380CC4-5D6E-409C-BE32-E72D297353CC}">
              <c16:uniqueId val="{00000006-2341-DE44-80C1-7886EEEB2352}"/>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75" name="Shape 1375"/>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6" name="Shape 137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Shape 1384"/>
          <p:cNvSpPr>
            <a:spLocks noGrp="1" noRot="1" noChangeAspect="1"/>
          </p:cNvSpPr>
          <p:nvPr>
            <p:ph type="sldImg"/>
          </p:nvPr>
        </p:nvSpPr>
        <p:spPr>
          <a:xfrm>
            <a:off x="381000" y="685800"/>
            <a:ext cx="6096000" cy="3429000"/>
          </a:xfrm>
          <a:prstGeom prst="rect">
            <a:avLst/>
          </a:prstGeom>
        </p:spPr>
        <p:txBody>
          <a:bodyPr/>
          <a:lstStyle/>
          <a:p>
            <a:endParaRPr/>
          </a:p>
        </p:txBody>
      </p:sp>
      <p:sp>
        <p:nvSpPr>
          <p:cNvPr id="1385" name="Shape 1385"/>
          <p:cNvSpPr>
            <a:spLocks noGrp="1"/>
          </p:cNvSpPr>
          <p:nvPr>
            <p:ph type="body" sz="quarter" idx="1"/>
          </p:nvPr>
        </p:nvSpPr>
        <p:spPr>
          <a:prstGeom prst="rect">
            <a:avLst/>
          </a:prstGeom>
        </p:spPr>
        <p:txBody>
          <a:bodyPr/>
          <a:lstStyle/>
          <a:p>
            <a:r>
              <a:t>Food-borne illness is a worldwide problem, and weeks, if not months, can be spent trying to identify, verify and isolate the source of an outbreak. Rising global production and trade has vastly expanded access to food and increased consumer options but this trend has also made food system very complicated. We need a solution for this</a:t>
            </a:r>
          </a:p>
          <a:p>
            <a:r>
              <a:t>My name is Yogesh Tak and I’ll be talking about a breakthrough technology which has the potential for solving challenges in food traceability and food safety. This technology is known as BLOCKCHAIN TECH.</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6" name="Shape 1506"/>
          <p:cNvSpPr>
            <a:spLocks noGrp="1" noRot="1" noChangeAspect="1"/>
          </p:cNvSpPr>
          <p:nvPr>
            <p:ph type="sldImg"/>
          </p:nvPr>
        </p:nvSpPr>
        <p:spPr>
          <a:xfrm>
            <a:off x="381000" y="685800"/>
            <a:ext cx="6096000" cy="3429000"/>
          </a:xfrm>
          <a:prstGeom prst="rect">
            <a:avLst/>
          </a:prstGeom>
        </p:spPr>
        <p:txBody>
          <a:bodyPr/>
          <a:lstStyle/>
          <a:p>
            <a:endParaRPr/>
          </a:p>
        </p:txBody>
      </p:sp>
      <p:sp>
        <p:nvSpPr>
          <p:cNvPr id="1507" name="Shape 1507"/>
          <p:cNvSpPr>
            <a:spLocks noGrp="1"/>
          </p:cNvSpPr>
          <p:nvPr>
            <p:ph type="body" sz="quarter" idx="1"/>
          </p:nvPr>
        </p:nvSpPr>
        <p:spPr>
          <a:prstGeom prst="rect">
            <a:avLst/>
          </a:prstGeom>
        </p:spPr>
        <p:txBody>
          <a:bodyPr/>
          <a:lstStyle/>
          <a:p>
            <a:r>
              <a:t>As the name indicates it is chain of blocks that contains information. Once any recording of data is done in blockchain, it is extremely impossible to change it. So how does that work, let’s take a closer look at the block.</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4" name="Shape 1514"/>
          <p:cNvSpPr>
            <a:spLocks noGrp="1" noRot="1" noChangeAspect="1"/>
          </p:cNvSpPr>
          <p:nvPr>
            <p:ph type="sldImg"/>
          </p:nvPr>
        </p:nvSpPr>
        <p:spPr>
          <a:xfrm>
            <a:off x="381000" y="685800"/>
            <a:ext cx="6096000" cy="3429000"/>
          </a:xfrm>
          <a:prstGeom prst="rect">
            <a:avLst/>
          </a:prstGeom>
        </p:spPr>
        <p:txBody>
          <a:bodyPr/>
          <a:lstStyle/>
          <a:p>
            <a:endParaRPr/>
          </a:p>
        </p:txBody>
      </p:sp>
      <p:sp>
        <p:nvSpPr>
          <p:cNvPr id="1515" name="Shape 1515"/>
          <p:cNvSpPr>
            <a:spLocks noGrp="1"/>
          </p:cNvSpPr>
          <p:nvPr>
            <p:ph type="body" sz="quarter" idx="1"/>
          </p:nvPr>
        </p:nvSpPr>
        <p:spPr>
          <a:prstGeom prst="rect">
            <a:avLst/>
          </a:prstGeom>
        </p:spPr>
        <p:txBody>
          <a:bodyPr/>
          <a:lstStyle/>
          <a:p>
            <a:r>
              <a:t>First thing, data stored in block chain depends on the party or stage on which we are using it. Next thing, every block has a HASH, HASH is like a fingerprint of block. It is unique for every block. And it helps in identification of contents in the block. Now you might be wondering, what if we change data inside the block.</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2" name="Shape 1522"/>
          <p:cNvSpPr>
            <a:spLocks noGrp="1" noRot="1" noChangeAspect="1"/>
          </p:cNvSpPr>
          <p:nvPr>
            <p:ph type="sldImg"/>
          </p:nvPr>
        </p:nvSpPr>
        <p:spPr>
          <a:xfrm>
            <a:off x="381000" y="685800"/>
            <a:ext cx="6096000" cy="3429000"/>
          </a:xfrm>
          <a:prstGeom prst="rect">
            <a:avLst/>
          </a:prstGeom>
        </p:spPr>
        <p:txBody>
          <a:bodyPr/>
          <a:lstStyle/>
          <a:p>
            <a:endParaRPr/>
          </a:p>
        </p:txBody>
      </p:sp>
      <p:sp>
        <p:nvSpPr>
          <p:cNvPr id="1523" name="Shape 1523"/>
          <p:cNvSpPr>
            <a:spLocks noGrp="1"/>
          </p:cNvSpPr>
          <p:nvPr>
            <p:ph type="body" sz="quarter" idx="1"/>
          </p:nvPr>
        </p:nvSpPr>
        <p:spPr>
          <a:prstGeom prst="rect">
            <a:avLst/>
          </a:prstGeom>
        </p:spPr>
        <p:txBody>
          <a:bodyPr/>
          <a:lstStyle/>
          <a:p>
            <a:r>
              <a:t>So changing something inside the block will also cause hash to change. So hashes are very crucial when we want to detect any changes in the information in the block.</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1" name="Shape 1531"/>
          <p:cNvSpPr>
            <a:spLocks noGrp="1" noRot="1" noChangeAspect="1"/>
          </p:cNvSpPr>
          <p:nvPr>
            <p:ph type="sldImg"/>
          </p:nvPr>
        </p:nvSpPr>
        <p:spPr>
          <a:xfrm>
            <a:off x="381000" y="685800"/>
            <a:ext cx="6096000" cy="3429000"/>
          </a:xfrm>
          <a:prstGeom prst="rect">
            <a:avLst/>
          </a:prstGeom>
        </p:spPr>
        <p:txBody>
          <a:bodyPr/>
          <a:lstStyle/>
          <a:p>
            <a:endParaRPr/>
          </a:p>
        </p:txBody>
      </p:sp>
      <p:sp>
        <p:nvSpPr>
          <p:cNvPr id="1532" name="Shape 1532"/>
          <p:cNvSpPr>
            <a:spLocks noGrp="1"/>
          </p:cNvSpPr>
          <p:nvPr>
            <p:ph type="body" sz="quarter" idx="1"/>
          </p:nvPr>
        </p:nvSpPr>
        <p:spPr>
          <a:prstGeom prst="rect">
            <a:avLst/>
          </a:prstGeom>
        </p:spPr>
        <p:txBody>
          <a:bodyPr/>
          <a:lstStyle/>
          <a:p>
            <a:r>
              <a:t>And the third element is hash of the previous block. And it effectively create the chains of block which makes blockchain so secure. Let’s take an example..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Shape 1538"/>
          <p:cNvSpPr>
            <a:spLocks noGrp="1" noRot="1" noChangeAspect="1"/>
          </p:cNvSpPr>
          <p:nvPr>
            <p:ph type="sldImg"/>
          </p:nvPr>
        </p:nvSpPr>
        <p:spPr>
          <a:xfrm>
            <a:off x="381000" y="685800"/>
            <a:ext cx="6096000" cy="3429000"/>
          </a:xfrm>
          <a:prstGeom prst="rect">
            <a:avLst/>
          </a:prstGeom>
        </p:spPr>
        <p:txBody>
          <a:bodyPr/>
          <a:lstStyle/>
          <a:p>
            <a:endParaRPr/>
          </a:p>
        </p:txBody>
      </p:sp>
      <p:sp>
        <p:nvSpPr>
          <p:cNvPr id="1539" name="Shape 1539"/>
          <p:cNvSpPr>
            <a:spLocks noGrp="1"/>
          </p:cNvSpPr>
          <p:nvPr>
            <p:ph type="body" sz="quarter" idx="1"/>
          </p:nvPr>
        </p:nvSpPr>
        <p:spPr>
          <a:prstGeom prst="rect">
            <a:avLst/>
          </a:prstGeom>
        </p:spPr>
        <p:txBody>
          <a:bodyPr/>
          <a:lstStyle/>
          <a:p>
            <a:r>
              <a:t>A wants to make a recording of transaction to B. Transaction not only includes financial transaction, here transaction can be anything like packaging date, shipping information, nutritional content etc.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Shape 1546"/>
          <p:cNvSpPr>
            <a:spLocks noGrp="1" noRot="1" noChangeAspect="1"/>
          </p:cNvSpPr>
          <p:nvPr>
            <p:ph type="sldImg"/>
          </p:nvPr>
        </p:nvSpPr>
        <p:spPr>
          <a:xfrm>
            <a:off x="381000" y="685800"/>
            <a:ext cx="6096000" cy="3429000"/>
          </a:xfrm>
          <a:prstGeom prst="rect">
            <a:avLst/>
          </a:prstGeom>
        </p:spPr>
        <p:txBody>
          <a:bodyPr/>
          <a:lstStyle/>
          <a:p>
            <a:endParaRPr/>
          </a:p>
        </p:txBody>
      </p:sp>
      <p:sp>
        <p:nvSpPr>
          <p:cNvPr id="1547" name="Shape 1547"/>
          <p:cNvSpPr>
            <a:spLocks noGrp="1"/>
          </p:cNvSpPr>
          <p:nvPr>
            <p:ph type="body" sz="quarter" idx="1"/>
          </p:nvPr>
        </p:nvSpPr>
        <p:spPr>
          <a:prstGeom prst="rect">
            <a:avLst/>
          </a:prstGeom>
        </p:spPr>
        <p:txBody>
          <a:bodyPr/>
          <a:lstStyle/>
          <a:p>
            <a:r>
              <a:t>To explain this in simple terms, I want to show you how globalisation of food evolved with the time. At the beginning of time, we humans were mainly hunters. You can see the evidence which found in Tanzania shows that early man hunted meat around 2 million years ago.  They didn’t needed any traceability because they just go hunt their food and come back and eat. They were not concerned about food safety either.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Shape 1554"/>
          <p:cNvSpPr>
            <a:spLocks noGrp="1" noRot="1" noChangeAspect="1"/>
          </p:cNvSpPr>
          <p:nvPr>
            <p:ph type="sldImg"/>
          </p:nvPr>
        </p:nvSpPr>
        <p:spPr>
          <a:xfrm>
            <a:off x="381000" y="685800"/>
            <a:ext cx="6096000" cy="3429000"/>
          </a:xfrm>
          <a:prstGeom prst="rect">
            <a:avLst/>
          </a:prstGeom>
        </p:spPr>
        <p:txBody>
          <a:bodyPr/>
          <a:lstStyle/>
          <a:p>
            <a:endParaRPr/>
          </a:p>
        </p:txBody>
      </p:sp>
      <p:sp>
        <p:nvSpPr>
          <p:cNvPr id="1555" name="Shape 1555"/>
          <p:cNvSpPr>
            <a:spLocks noGrp="1"/>
          </p:cNvSpPr>
          <p:nvPr>
            <p:ph type="body" sz="quarter" idx="1"/>
          </p:nvPr>
        </p:nvSpPr>
        <p:spPr>
          <a:prstGeom prst="rect">
            <a:avLst/>
          </a:prstGeom>
        </p:spPr>
        <p:txBody>
          <a:bodyPr/>
          <a:lstStyle/>
          <a:p>
            <a:r>
              <a:t>Now if go forward in time, they started domesticating animals and started agricultural practices for food production. A discovery in 2015 shows that farming began around 23000 years ago.</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 name="Shape 1567"/>
          <p:cNvSpPr>
            <a:spLocks noGrp="1" noRot="1" noChangeAspect="1"/>
          </p:cNvSpPr>
          <p:nvPr>
            <p:ph type="sldImg"/>
          </p:nvPr>
        </p:nvSpPr>
        <p:spPr>
          <a:xfrm>
            <a:off x="381000" y="685800"/>
            <a:ext cx="6096000" cy="3429000"/>
          </a:xfrm>
          <a:prstGeom prst="rect">
            <a:avLst/>
          </a:prstGeom>
        </p:spPr>
        <p:txBody>
          <a:bodyPr/>
          <a:lstStyle/>
          <a:p>
            <a:endParaRPr/>
          </a:p>
        </p:txBody>
      </p:sp>
      <p:sp>
        <p:nvSpPr>
          <p:cNvPr id="1568" name="Shape 1568"/>
          <p:cNvSpPr>
            <a:spLocks noGrp="1"/>
          </p:cNvSpPr>
          <p:nvPr>
            <p:ph type="body" sz="quarter" idx="1"/>
          </p:nvPr>
        </p:nvSpPr>
        <p:spPr>
          <a:prstGeom prst="rect">
            <a:avLst/>
          </a:prstGeom>
        </p:spPr>
        <p:txBody>
          <a:bodyPr/>
          <a:lstStyle/>
          <a:p>
            <a:r>
              <a:t>Without wasting any more time on history lesson, if we come to today’s scenario, these are supermarket all around the world. Thousands of food products, ready to eat and frozen from all around the world. My father said to me that when he was child around my age, he use to eat apples only once in a month because they were expensive and are not native to Rajasthan. Now I eat apple almost every single day because now world is global food village.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 name="Shape 1603"/>
          <p:cNvSpPr>
            <a:spLocks noGrp="1" noRot="1" noChangeAspect="1"/>
          </p:cNvSpPr>
          <p:nvPr>
            <p:ph type="sldImg"/>
          </p:nvPr>
        </p:nvSpPr>
        <p:spPr>
          <a:xfrm>
            <a:off x="381000" y="685800"/>
            <a:ext cx="6096000" cy="3429000"/>
          </a:xfrm>
          <a:prstGeom prst="rect">
            <a:avLst/>
          </a:prstGeom>
        </p:spPr>
        <p:txBody>
          <a:bodyPr/>
          <a:lstStyle/>
          <a:p>
            <a:endParaRPr/>
          </a:p>
        </p:txBody>
      </p:sp>
      <p:sp>
        <p:nvSpPr>
          <p:cNvPr id="1604" name="Shape 1604"/>
          <p:cNvSpPr>
            <a:spLocks noGrp="1"/>
          </p:cNvSpPr>
          <p:nvPr>
            <p:ph type="body" sz="quarter" idx="1"/>
          </p:nvPr>
        </p:nvSpPr>
        <p:spPr>
          <a:prstGeom prst="rect">
            <a:avLst/>
          </a:prstGeom>
        </p:spPr>
        <p:txBody>
          <a:bodyPr/>
          <a:lstStyle/>
          <a:p>
            <a:r>
              <a:t>Some people say they are on pro-local diet. But It is hard to live on pro-local diet. If we see an example of burger. It looks super simple right? Let’s see what it contains. You can see it contains lots of things and that makes global food system very complex. I’ll increase its complexity further more. Let’s see where all these things in burger come from.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6" name="Shape 1626"/>
          <p:cNvSpPr>
            <a:spLocks noGrp="1" noRot="1" noChangeAspect="1"/>
          </p:cNvSpPr>
          <p:nvPr>
            <p:ph type="sldImg"/>
          </p:nvPr>
        </p:nvSpPr>
        <p:spPr>
          <a:prstGeom prst="rect">
            <a:avLst/>
          </a:prstGeom>
        </p:spPr>
        <p:txBody>
          <a:bodyPr/>
          <a:lstStyle/>
          <a:p>
            <a:endParaRPr/>
          </a:p>
        </p:txBody>
      </p:sp>
      <p:sp>
        <p:nvSpPr>
          <p:cNvPr id="1627" name="Shape 1627"/>
          <p:cNvSpPr>
            <a:spLocks noGrp="1"/>
          </p:cNvSpPr>
          <p:nvPr>
            <p:ph type="body" sz="quarter" idx="1"/>
          </p:nvPr>
        </p:nvSpPr>
        <p:spPr>
          <a:prstGeom prst="rect">
            <a:avLst/>
          </a:prstGeom>
        </p:spPr>
        <p:txBody>
          <a:bodyPr/>
          <a:lstStyle/>
          <a:p>
            <a:r>
              <a:t>Now you can see the overall picture of a single burger. And this is true in every food product you consumer coffee, cake, anything. And due to this complicated food system their is concern about safety and quality of food. Let’s see the  more clear picture. Now what are the concerns with this complex food system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1" name="Shape 1391"/>
          <p:cNvSpPr>
            <a:spLocks noGrp="1" noRot="1" noChangeAspect="1"/>
          </p:cNvSpPr>
          <p:nvPr>
            <p:ph type="sldImg"/>
          </p:nvPr>
        </p:nvSpPr>
        <p:spPr>
          <a:xfrm>
            <a:off x="381000" y="685800"/>
            <a:ext cx="6096000" cy="3429000"/>
          </a:xfrm>
          <a:prstGeom prst="rect">
            <a:avLst/>
          </a:prstGeom>
        </p:spPr>
        <p:txBody>
          <a:bodyPr/>
          <a:lstStyle/>
          <a:p>
            <a:endParaRPr/>
          </a:p>
        </p:txBody>
      </p:sp>
      <p:sp>
        <p:nvSpPr>
          <p:cNvPr id="1392" name="Shape 1392"/>
          <p:cNvSpPr>
            <a:spLocks noGrp="1"/>
          </p:cNvSpPr>
          <p:nvPr>
            <p:ph type="body" sz="quarter" idx="1"/>
          </p:nvPr>
        </p:nvSpPr>
        <p:spPr>
          <a:prstGeom prst="rect">
            <a:avLst/>
          </a:prstGeom>
        </p:spPr>
        <p:txBody>
          <a:bodyPr/>
          <a:lstStyle/>
          <a:p>
            <a:r>
              <a:rPr dirty="0"/>
              <a:t>This is crucial thing. Great leaders have said that it is great chain of technology for being sure about things. A new way to making and preserving truths. But when we have internet, why we need blockchains.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Shape 1638"/>
          <p:cNvSpPr>
            <a:spLocks noGrp="1" noRot="1" noChangeAspect="1"/>
          </p:cNvSpPr>
          <p:nvPr>
            <p:ph type="sldImg"/>
          </p:nvPr>
        </p:nvSpPr>
        <p:spPr>
          <a:xfrm>
            <a:off x="381000" y="685800"/>
            <a:ext cx="6096000" cy="3429000"/>
          </a:xfrm>
          <a:prstGeom prst="rect">
            <a:avLst/>
          </a:prstGeom>
        </p:spPr>
        <p:txBody>
          <a:bodyPr/>
          <a:lstStyle/>
          <a:p>
            <a:endParaRPr/>
          </a:p>
        </p:txBody>
      </p:sp>
      <p:sp>
        <p:nvSpPr>
          <p:cNvPr id="1639" name="Shape 1639"/>
          <p:cNvSpPr>
            <a:spLocks noGrp="1"/>
          </p:cNvSpPr>
          <p:nvPr>
            <p:ph type="body" sz="quarter" idx="1"/>
          </p:nvPr>
        </p:nvSpPr>
        <p:spPr>
          <a:prstGeom prst="rect">
            <a:avLst/>
          </a:prstGeom>
        </p:spPr>
        <p:txBody>
          <a:bodyPr/>
          <a:lstStyle/>
          <a:p>
            <a:r>
              <a:t>World health organization figures from food safety fact sheet of last year shows that, worldwide, food borne illnesses cause more than 4 LAKH deaths, and billions of dollars in healthcare worldwide.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1" name="Shape 1651"/>
          <p:cNvSpPr>
            <a:spLocks noGrp="1" noRot="1" noChangeAspect="1"/>
          </p:cNvSpPr>
          <p:nvPr>
            <p:ph type="sldImg"/>
          </p:nvPr>
        </p:nvSpPr>
        <p:spPr>
          <a:prstGeom prst="rect">
            <a:avLst/>
          </a:prstGeom>
        </p:spPr>
        <p:txBody>
          <a:bodyPr/>
          <a:lstStyle/>
          <a:p>
            <a:endParaRPr/>
          </a:p>
        </p:txBody>
      </p:sp>
      <p:sp>
        <p:nvSpPr>
          <p:cNvPr id="1652" name="Shape 1652"/>
          <p:cNvSpPr>
            <a:spLocks noGrp="1"/>
          </p:cNvSpPr>
          <p:nvPr>
            <p:ph type="body" sz="quarter" idx="1"/>
          </p:nvPr>
        </p:nvSpPr>
        <p:spPr>
          <a:prstGeom prst="rect">
            <a:avLst/>
          </a:prstGeom>
        </p:spPr>
        <p:txBody>
          <a:bodyPr/>
          <a:lstStyle/>
          <a:p>
            <a:r>
              <a:t>Concerns are due to: more food borne diseases are growing: E.coli, Listeria etc. </a:t>
            </a:r>
          </a:p>
          <a:p>
            <a:r>
              <a:t>Higher number of food recalls.</a:t>
            </a:r>
          </a:p>
          <a:p>
            <a:r>
              <a:t>Rise in fraudulent activities in food chain and fake products.</a:t>
            </a:r>
          </a:p>
          <a:p>
            <a:r>
              <a:t>Higher contamination and spoilage risks</a:t>
            </a:r>
          </a:p>
          <a:p>
            <a:r>
              <a:t>Increased threat of food terrorism.</a:t>
            </a:r>
          </a:p>
          <a:p>
            <a:endParaRPr/>
          </a:p>
          <a:p>
            <a:r>
              <a:t>Impact of these things:</a:t>
            </a:r>
          </a:p>
          <a:p>
            <a:r>
              <a:t>Economic loss from negative impact of recalls, growing distrust in food system because customer confidence is too fragile. And increased business cost to comply with all regulations</a:t>
            </a:r>
          </a:p>
          <a:p>
            <a:endParaRPr/>
          </a:p>
          <a:p>
            <a:r>
              <a:t>THIS IS WHY TRACEABILITY IS IMPORTANT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3" name="Shape 1673"/>
          <p:cNvSpPr>
            <a:spLocks noGrp="1" noRot="1" noChangeAspect="1"/>
          </p:cNvSpPr>
          <p:nvPr>
            <p:ph type="sldImg"/>
          </p:nvPr>
        </p:nvSpPr>
        <p:spPr>
          <a:xfrm>
            <a:off x="381000" y="685800"/>
            <a:ext cx="6096000" cy="3429000"/>
          </a:xfrm>
          <a:prstGeom prst="rect">
            <a:avLst/>
          </a:prstGeom>
        </p:spPr>
        <p:txBody>
          <a:bodyPr/>
          <a:lstStyle/>
          <a:p>
            <a:endParaRPr/>
          </a:p>
        </p:txBody>
      </p:sp>
      <p:sp>
        <p:nvSpPr>
          <p:cNvPr id="1674" name="Shape 1674"/>
          <p:cNvSpPr>
            <a:spLocks noGrp="1"/>
          </p:cNvSpPr>
          <p:nvPr>
            <p:ph type="body" sz="quarter" idx="1"/>
          </p:nvPr>
        </p:nvSpPr>
        <p:spPr>
          <a:prstGeom prst="rect">
            <a:avLst/>
          </a:prstGeom>
        </p:spPr>
        <p:txBody>
          <a:bodyPr/>
          <a:lstStyle/>
          <a:p>
            <a:r>
              <a:t>So you’ve heard all these great ideas and future of food, for this some nerd in the background need to do all the hard work and heavy lifting of connecting the global food traceability chain to make all this cool stuff happen. I hope I would be that nerd in the future. THANK YOU.</a:t>
            </a:r>
          </a:p>
          <a:p>
            <a:endParaRPr/>
          </a:p>
          <a:p>
            <a:r>
              <a:t>Food safety- Securely trace products in seconds – not weeks – to mitigate cross-contamination, spread of food-borne illness, unnecessary waste and the economic burden of recalls.</a:t>
            </a:r>
          </a:p>
          <a:p>
            <a:r>
              <a:t>Food freshness: Gain unprecedented visibility into supply chain data to improve freshness, increase shelf life and reduce product loss.</a:t>
            </a:r>
          </a:p>
          <a:p>
            <a:r>
              <a:t>Reduced Waste: Maximize shelf life, optimize the supply chain and provide quick response to food recalls, all helping to reduce waste.</a:t>
            </a:r>
          </a:p>
          <a:p>
            <a:r>
              <a:t>Sustainability: Identify inefficiencies, ensure quality of goods, track authenticity of products and certify provenance across the entire supply chain.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Shape 1400"/>
          <p:cNvSpPr>
            <a:spLocks noGrp="1" noRot="1" noChangeAspect="1"/>
          </p:cNvSpPr>
          <p:nvPr>
            <p:ph type="sldImg"/>
          </p:nvPr>
        </p:nvSpPr>
        <p:spPr>
          <a:xfrm>
            <a:off x="381000" y="685800"/>
            <a:ext cx="6096000" cy="3429000"/>
          </a:xfrm>
          <a:prstGeom prst="rect">
            <a:avLst/>
          </a:prstGeom>
        </p:spPr>
        <p:txBody>
          <a:bodyPr/>
          <a:lstStyle/>
          <a:p>
            <a:endParaRPr/>
          </a:p>
        </p:txBody>
      </p:sp>
      <p:sp>
        <p:nvSpPr>
          <p:cNvPr id="1401" name="Shape 1401"/>
          <p:cNvSpPr>
            <a:spLocks noGrp="1"/>
          </p:cNvSpPr>
          <p:nvPr>
            <p:ph type="body" sz="quarter" idx="1"/>
          </p:nvPr>
        </p:nvSpPr>
        <p:spPr>
          <a:prstGeom prst="rect">
            <a:avLst/>
          </a:prstGeom>
        </p:spPr>
        <p:txBody>
          <a:bodyPr/>
          <a:lstStyle/>
          <a:p>
            <a:r>
              <a:t>Well the reality is that still we did not 100% know if the person you are communicating is a dog, a robot or a fake person. That is why nowadays you see lots of “I am human” verification on internet.</a:t>
            </a:r>
          </a:p>
          <a:p>
            <a:r>
              <a:t>So we still don’t have trust on information we get through internet. And this is problem especially in food sector when we are grabbing data from lots of sources, parties and we don’t know if it is trustworthy.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Shape 1408"/>
          <p:cNvSpPr>
            <a:spLocks noGrp="1" noRot="1" noChangeAspect="1"/>
          </p:cNvSpPr>
          <p:nvPr>
            <p:ph type="sldImg"/>
          </p:nvPr>
        </p:nvSpPr>
        <p:spPr>
          <a:prstGeom prst="rect">
            <a:avLst/>
          </a:prstGeom>
        </p:spPr>
        <p:txBody>
          <a:bodyPr/>
          <a:lstStyle/>
          <a:p>
            <a:endParaRPr/>
          </a:p>
        </p:txBody>
      </p:sp>
      <p:sp>
        <p:nvSpPr>
          <p:cNvPr id="1409" name="Shape 1409"/>
          <p:cNvSpPr>
            <a:spLocks noGrp="1"/>
          </p:cNvSpPr>
          <p:nvPr>
            <p:ph type="body" sz="quarter" idx="1"/>
          </p:nvPr>
        </p:nvSpPr>
        <p:spPr>
          <a:prstGeom prst="rect">
            <a:avLst/>
          </a:prstGeom>
        </p:spPr>
        <p:txBody>
          <a:bodyPr/>
          <a:lstStyle/>
          <a:p>
            <a:r>
              <a:rPr dirty="0"/>
              <a:t>Blockchain technology will increase the transparency into our food system and provides capability to quickly and efficiently trace and recall products. This solution provides participants with a shared view of food ecosystem information, from farm to store. As said by Benjamin </a:t>
            </a:r>
            <a:r>
              <a:rPr dirty="0" err="1"/>
              <a:t>Herberg</a:t>
            </a:r>
            <a:r>
              <a:rPr dirty="0"/>
              <a:t> of </a:t>
            </a:r>
            <a:r>
              <a:rPr dirty="0" err="1"/>
              <a:t>worldbank</a:t>
            </a:r>
            <a:r>
              <a:rPr dirty="0"/>
              <a:t>, in this world transparency is the new power. And mostly people when they talk or think about blockchain they relate it to financial concept. Thanks to bitcoin. But I do believe that this technology can change the food industry as well. To explain my point I’ll be talking about two main factors in food industry.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 name="Shape 1419"/>
          <p:cNvSpPr>
            <a:spLocks noGrp="1" noRot="1" noChangeAspect="1"/>
          </p:cNvSpPr>
          <p:nvPr>
            <p:ph type="sldImg"/>
          </p:nvPr>
        </p:nvSpPr>
        <p:spPr>
          <a:xfrm>
            <a:off x="381000" y="685800"/>
            <a:ext cx="6096000" cy="3429000"/>
          </a:xfrm>
          <a:prstGeom prst="rect">
            <a:avLst/>
          </a:prstGeom>
        </p:spPr>
        <p:txBody>
          <a:bodyPr/>
          <a:lstStyle/>
          <a:p>
            <a:endParaRPr/>
          </a:p>
        </p:txBody>
      </p:sp>
      <p:sp>
        <p:nvSpPr>
          <p:cNvPr id="1420" name="Shape 1420"/>
          <p:cNvSpPr>
            <a:spLocks noGrp="1"/>
          </p:cNvSpPr>
          <p:nvPr>
            <p:ph type="body" sz="quarter" idx="1"/>
          </p:nvPr>
        </p:nvSpPr>
        <p:spPr>
          <a:prstGeom prst="rect">
            <a:avLst/>
          </a:prstGeom>
        </p:spPr>
        <p:txBody>
          <a:bodyPr/>
          <a:lstStyle/>
          <a:p>
            <a:r>
              <a:t>First we will explore the benefits, challenges and opportunities that traceability provides and how disruptive technologies like block chain can revolutionise the food industry. </a:t>
            </a:r>
          </a:p>
          <a:p>
            <a:r>
              <a:t>Traceability is just not about data, identifiers, bar codes, RFID, tags, and any information that needs to be linked together to make traceability possible.</a:t>
            </a:r>
          </a:p>
          <a:p>
            <a:r>
              <a:t>Traceability is about systematic ability to access any or all information relating to a food under consideration, throughout its entire life cycle, by means of recorded identifications.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 name="Shape 1429"/>
          <p:cNvSpPr>
            <a:spLocks noGrp="1" noRot="1" noChangeAspect="1"/>
          </p:cNvSpPr>
          <p:nvPr>
            <p:ph type="sldImg"/>
          </p:nvPr>
        </p:nvSpPr>
        <p:spPr>
          <a:xfrm>
            <a:off x="381000" y="685800"/>
            <a:ext cx="6096000" cy="3429000"/>
          </a:xfrm>
          <a:prstGeom prst="rect">
            <a:avLst/>
          </a:prstGeom>
        </p:spPr>
        <p:txBody>
          <a:bodyPr/>
          <a:lstStyle/>
          <a:p>
            <a:endParaRPr/>
          </a:p>
        </p:txBody>
      </p:sp>
      <p:sp>
        <p:nvSpPr>
          <p:cNvPr id="1430" name="Shape 1430"/>
          <p:cNvSpPr>
            <a:spLocks noGrp="1"/>
          </p:cNvSpPr>
          <p:nvPr>
            <p:ph type="body" sz="quarter" idx="1"/>
          </p:nvPr>
        </p:nvSpPr>
        <p:spPr>
          <a:prstGeom prst="rect">
            <a:avLst/>
          </a:prstGeom>
        </p:spPr>
        <p:txBody>
          <a:bodyPr/>
          <a:lstStyle/>
          <a:p>
            <a:r>
              <a:t>Secondly I’ll show you how blockchain can help with our ability to respond to critical food safety and security concerns.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 name="Shape 1440"/>
          <p:cNvSpPr>
            <a:spLocks noGrp="1" noRot="1" noChangeAspect="1"/>
          </p:cNvSpPr>
          <p:nvPr>
            <p:ph type="sldImg"/>
          </p:nvPr>
        </p:nvSpPr>
        <p:spPr>
          <a:xfrm>
            <a:off x="381000" y="685800"/>
            <a:ext cx="6096000" cy="3429000"/>
          </a:xfrm>
          <a:prstGeom prst="rect">
            <a:avLst/>
          </a:prstGeom>
        </p:spPr>
        <p:txBody>
          <a:bodyPr/>
          <a:lstStyle/>
          <a:p>
            <a:endParaRPr/>
          </a:p>
        </p:txBody>
      </p:sp>
      <p:sp>
        <p:nvSpPr>
          <p:cNvPr id="1441" name="Shape 1441"/>
          <p:cNvSpPr>
            <a:spLocks noGrp="1"/>
          </p:cNvSpPr>
          <p:nvPr>
            <p:ph type="body" sz="quarter" idx="1"/>
          </p:nvPr>
        </p:nvSpPr>
        <p:spPr>
          <a:prstGeom prst="rect">
            <a:avLst/>
          </a:prstGeom>
        </p:spPr>
        <p:txBody>
          <a:bodyPr/>
          <a:lstStyle/>
          <a:p>
            <a:r>
              <a:t>Blockchain is an uncensored, shared and unalterable recordings of the history of transactions. But the main feature of this technology is it is not centralised. It is not owned by anyone party. It is democratised.  This is important because it increases trust between parties because no one is superior than other. It increases accountability and transparency in the system. But you might be wondering, What is the problem with our current system in food industry? I’ll Show you…</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 name="Shape 1471"/>
          <p:cNvSpPr>
            <a:spLocks noGrp="1" noRot="1" noChangeAspect="1"/>
          </p:cNvSpPr>
          <p:nvPr>
            <p:ph type="sldImg"/>
          </p:nvPr>
        </p:nvSpPr>
        <p:spPr>
          <a:xfrm>
            <a:off x="381000" y="685800"/>
            <a:ext cx="6096000" cy="3429000"/>
          </a:xfrm>
          <a:prstGeom prst="rect">
            <a:avLst/>
          </a:prstGeom>
        </p:spPr>
        <p:txBody>
          <a:bodyPr/>
          <a:lstStyle/>
          <a:p>
            <a:endParaRPr/>
          </a:p>
        </p:txBody>
      </p:sp>
      <p:sp>
        <p:nvSpPr>
          <p:cNvPr id="1472" name="Shape 1472"/>
          <p:cNvSpPr>
            <a:spLocks noGrp="1"/>
          </p:cNvSpPr>
          <p:nvPr>
            <p:ph type="body" sz="quarter" idx="1"/>
          </p:nvPr>
        </p:nvSpPr>
        <p:spPr>
          <a:prstGeom prst="rect">
            <a:avLst/>
          </a:prstGeom>
        </p:spPr>
        <p:txBody>
          <a:bodyPr/>
          <a:lstStyle/>
          <a:p>
            <a:r>
              <a:t>If we look at the current system in food industry which includes multiparty cooperation. It includes records from farms, processing units, transportation, distributors, retailers, auditors etc. So each party right now uses their own internal system to maintain records. So sometimes their can be disagreements between the parties. It creates friction in the whole system which makes it insufficient and vulnerable. Sometimes these records are text messages, emails or worse paper documents which are easy to alter or change the record and all this create lots of expense for the company.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9" name="Shape 1499"/>
          <p:cNvSpPr>
            <a:spLocks noGrp="1" noRot="1" noChangeAspect="1"/>
          </p:cNvSpPr>
          <p:nvPr>
            <p:ph type="sldImg"/>
          </p:nvPr>
        </p:nvSpPr>
        <p:spPr>
          <a:xfrm>
            <a:off x="381000" y="685800"/>
            <a:ext cx="6096000" cy="3429000"/>
          </a:xfrm>
          <a:prstGeom prst="rect">
            <a:avLst/>
          </a:prstGeom>
        </p:spPr>
        <p:txBody>
          <a:bodyPr/>
          <a:lstStyle/>
          <a:p>
            <a:endParaRPr/>
          </a:p>
        </p:txBody>
      </p:sp>
      <p:sp>
        <p:nvSpPr>
          <p:cNvPr id="1500" name="Shape 1500"/>
          <p:cNvSpPr>
            <a:spLocks noGrp="1"/>
          </p:cNvSpPr>
          <p:nvPr>
            <p:ph type="body" sz="quarter" idx="1"/>
          </p:nvPr>
        </p:nvSpPr>
        <p:spPr>
          <a:prstGeom prst="rect">
            <a:avLst/>
          </a:prstGeom>
        </p:spPr>
        <p:txBody>
          <a:bodyPr/>
          <a:lstStyle/>
          <a:p>
            <a:r>
              <a:t>Now if we see the same system with blockchain technology, So it creates a single database for which everyone has a copy. By the help of this system, any party can track the records.  For e.g. where the food shipment is or in what condition it is in? This technology creates a single database so their is no chance of any disagreement or friction between parties involved. Their is only one state of truth that is recorded and distributed to every member. No party has any priority. And all this records are permanent. So if their is any debate or argument which might happen in future, there is a permanent, unalterable record of that to solve these issues.  </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websiteurl.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ebsiteurl.com"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hyperlink" Target="http://websiteurl.com"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01">
    <p:spTree>
      <p:nvGrpSpPr>
        <p:cNvPr id="1" name=""/>
        <p:cNvGrpSpPr/>
        <p:nvPr/>
      </p:nvGrpSpPr>
      <p:grpSpPr>
        <a:xfrm>
          <a:off x="0" y="0"/>
          <a:ext cx="0" cy="0"/>
          <a:chOff x="0" y="0"/>
          <a:chExt cx="0" cy="0"/>
        </a:xfrm>
      </p:grpSpPr>
      <p:sp>
        <p:nvSpPr>
          <p:cNvPr id="11" name="Image"/>
          <p:cNvSpPr>
            <a:spLocks noGrp="1"/>
          </p:cNvSpPr>
          <p:nvPr>
            <p:ph type="pic" idx="13"/>
          </p:nvPr>
        </p:nvSpPr>
        <p:spPr>
          <a:xfrm>
            <a:off x="2976" y="0"/>
            <a:ext cx="24378048" cy="13716000"/>
          </a:xfrm>
          <a:prstGeom prst="rect">
            <a:avLst/>
          </a:prstGeom>
        </p:spPr>
        <p:txBody>
          <a:bodyPr lIns="91439" tIns="45719" rIns="91439" bIns="45719">
            <a:noAutofit/>
          </a:bodyPr>
          <a:lstStyle/>
          <a:p>
            <a:endParaRPr/>
          </a:p>
        </p:txBody>
      </p:sp>
      <p:sp>
        <p:nvSpPr>
          <p:cNvPr id="12" name="Rectangle"/>
          <p:cNvSpPr>
            <a:spLocks noGrp="1"/>
          </p:cNvSpPr>
          <p:nvPr>
            <p:ph type="body" idx="14"/>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3" name="A complete &amp; proffesionnal presentation template"/>
          <p:cNvSpPr txBox="1">
            <a:spLocks noGrp="1"/>
          </p:cNvSpPr>
          <p:nvPr>
            <p:ph type="body" sz="quarter" idx="15"/>
          </p:nvPr>
        </p:nvSpPr>
        <p:spPr>
          <a:xfrm>
            <a:off x="4882885" y="7690853"/>
            <a:ext cx="14618230" cy="469901"/>
          </a:xfrm>
          <a:prstGeom prst="rect">
            <a:avLst/>
          </a:prstGeom>
        </p:spPr>
        <p:txBody>
          <a:bodyPr anchor="ctr">
            <a:spAutoFit/>
          </a:bodyPr>
          <a:lstStyle>
            <a:lvl1pPr algn="ctr">
              <a:defRPr sz="2400" cap="all" spc="360">
                <a:solidFill>
                  <a:srgbClr val="5AFCEB"/>
                </a:solidFill>
                <a:latin typeface="+mn-lt"/>
                <a:ea typeface="+mn-ea"/>
                <a:cs typeface="+mn-cs"/>
                <a:sym typeface="Montserrat Regular"/>
              </a:defRPr>
            </a:lvl1pPr>
          </a:lstStyle>
          <a:p>
            <a:r>
              <a:t>A complete &amp; proffesionnal presentation template</a:t>
            </a:r>
          </a:p>
        </p:txBody>
      </p:sp>
      <p:sp>
        <p:nvSpPr>
          <p:cNvPr id="14" name="COFFEE"/>
          <p:cNvSpPr txBox="1">
            <a:spLocks noGrp="1"/>
          </p:cNvSpPr>
          <p:nvPr>
            <p:ph type="body" sz="quarter" idx="16"/>
          </p:nvPr>
        </p:nvSpPr>
        <p:spPr>
          <a:xfrm>
            <a:off x="3368610" y="4898021"/>
            <a:ext cx="17646780" cy="2387601"/>
          </a:xfrm>
          <a:prstGeom prst="rect">
            <a:avLst/>
          </a:prstGeom>
        </p:spPr>
        <p:txBody>
          <a:bodyPr anchor="ctr">
            <a:spAutoFit/>
          </a:bodyPr>
          <a:lstStyle>
            <a:lvl1pPr algn="ctr">
              <a:lnSpc>
                <a:spcPct val="90000"/>
              </a:lnSpc>
              <a:defRPr sz="15000" b="1" cap="all" spc="3750">
                <a:latin typeface="+mj-lt"/>
                <a:ea typeface="+mj-ea"/>
                <a:cs typeface="+mj-cs"/>
                <a:sym typeface="Montserrat-Black"/>
              </a:defRPr>
            </a:lvl1pPr>
          </a:lstStyle>
          <a:p>
            <a:r>
              <a:t>COFFEE</a:t>
            </a:r>
          </a:p>
        </p:txBody>
      </p:sp>
      <p:sp>
        <p:nvSpPr>
          <p:cNvPr id="15" name="infos@mail.com"/>
          <p:cNvSpPr txBox="1">
            <a:spLocks noGrp="1"/>
          </p:cNvSpPr>
          <p:nvPr>
            <p:ph type="body" sz="quarter" idx="17"/>
          </p:nvPr>
        </p:nvSpPr>
        <p:spPr>
          <a:xfrm rot="16200000">
            <a:off x="22015284" y="10261699"/>
            <a:ext cx="2756232" cy="381001"/>
          </a:xfrm>
          <a:prstGeom prst="rect">
            <a:avLst/>
          </a:prstGeom>
        </p:spPr>
        <p:txBody>
          <a:bodyPr wrap="none" anchor="ctr">
            <a:spAutoFit/>
          </a:bodyPr>
          <a:lstStyle>
            <a:lvl1pPr>
              <a:defRPr sz="1800" cap="all" spc="270"/>
            </a:lvl1pPr>
          </a:lstStyle>
          <a:p>
            <a:r>
              <a:t>infos@mail.com</a:t>
            </a:r>
          </a:p>
        </p:txBody>
      </p:sp>
      <p:sp>
        <p:nvSpPr>
          <p:cNvPr id="16" name="websiteurl.com"/>
          <p:cNvSpPr txBox="1">
            <a:spLocks noGrp="1"/>
          </p:cNvSpPr>
          <p:nvPr>
            <p:ph type="body" sz="quarter" idx="18"/>
          </p:nvPr>
        </p:nvSpPr>
        <p:spPr>
          <a:xfrm rot="16200000">
            <a:off x="22016885" y="6529499"/>
            <a:ext cx="2753030" cy="381001"/>
          </a:xfrm>
          <a:prstGeom prst="rect">
            <a:avLst/>
          </a:prstGeom>
        </p:spPr>
        <p:txBody>
          <a:bodyPr wrap="none" anchor="ctr">
            <a:spAutoFit/>
          </a:bodyPr>
          <a:lstStyle>
            <a:lvl1pPr>
              <a:defRPr sz="1800" u="sng" cap="all" spc="270">
                <a:hlinkClick r:id="rId2"/>
              </a:defRPr>
            </a:lvl1pPr>
          </a:lstStyle>
          <a:p>
            <a:pPr>
              <a:defRPr u="none"/>
            </a:pPr>
            <a:r>
              <a:rPr u="sng">
                <a:hlinkClick r:id="rId2"/>
              </a:rPr>
              <a:t>websiteurl.com</a:t>
            </a:r>
          </a:p>
        </p:txBody>
      </p:sp>
      <p:sp>
        <p:nvSpPr>
          <p:cNvPr id="17" name="@twittername"/>
          <p:cNvSpPr txBox="1">
            <a:spLocks noGrp="1"/>
          </p:cNvSpPr>
          <p:nvPr>
            <p:ph type="body" sz="quarter" idx="19"/>
          </p:nvPr>
        </p:nvSpPr>
        <p:spPr>
          <a:xfrm rot="16200000">
            <a:off x="22144100" y="2922915"/>
            <a:ext cx="2498600" cy="381001"/>
          </a:xfrm>
          <a:prstGeom prst="rect">
            <a:avLst/>
          </a:prstGeom>
        </p:spPr>
        <p:txBody>
          <a:bodyPr wrap="none" anchor="ctr">
            <a:spAutoFit/>
          </a:bodyPr>
          <a:lstStyle>
            <a:lvl1pPr>
              <a:defRPr sz="1800" cap="all" spc="270"/>
            </a:lvl1pPr>
          </a:lstStyle>
          <a:p>
            <a:r>
              <a:t>@twittername</a:t>
            </a:r>
          </a:p>
        </p:txBody>
      </p:sp>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0">
    <p:bg>
      <p:bgPr>
        <a:solidFill>
          <a:srgbClr val="18242E"/>
        </a:solidFill>
        <a:effectLst/>
      </p:bgPr>
    </p:bg>
    <p:spTree>
      <p:nvGrpSpPr>
        <p:cNvPr id="1" name=""/>
        <p:cNvGrpSpPr/>
        <p:nvPr/>
      </p:nvGrpSpPr>
      <p:grpSpPr>
        <a:xfrm>
          <a:off x="0" y="0"/>
          <a:ext cx="0" cy="0"/>
          <a:chOff x="0" y="0"/>
          <a:chExt cx="0" cy="0"/>
        </a:xfrm>
      </p:grpSpPr>
      <p:sp>
        <p:nvSpPr>
          <p:cNvPr id="141"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42" name="Rounded Rectangle"/>
          <p:cNvSpPr>
            <a:spLocks noGrp="1"/>
          </p:cNvSpPr>
          <p:nvPr>
            <p:ph type="body" sz="quarter" idx="14"/>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43" name="C"/>
          <p:cNvSpPr txBox="1">
            <a:spLocks noGrp="1"/>
          </p:cNvSpPr>
          <p:nvPr>
            <p:ph type="body" sz="quarter" idx="15"/>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44" name="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The two most commonly grown are the highly regarded arabica, and the less sophisticated but stronger and more hardy robusta."/>
          <p:cNvSpPr txBox="1">
            <a:spLocks noGrp="1"/>
          </p:cNvSpPr>
          <p:nvPr>
            <p:ph type="body" sz="quarter" idx="16"/>
          </p:nvPr>
        </p:nvSpPr>
        <p:spPr>
          <a:xfrm>
            <a:off x="2789861" y="6116554"/>
            <a:ext cx="8299440" cy="6102351"/>
          </a:xfrm>
          <a:prstGeom prst="rect">
            <a:avLst/>
          </a:prstGeom>
        </p:spPr>
        <p:txBody>
          <a:bodyPr>
            <a:spAutoFit/>
          </a:bodyPr>
          <a:lstStyle/>
          <a:p>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The two most commonly grown are the highly regarded arabica, and the less sophisticated but stronger and more hardy robusta. </a:t>
            </a:r>
          </a:p>
        </p:txBody>
      </p:sp>
      <p:sp>
        <p:nvSpPr>
          <p:cNvPr id="145" name="Once ripe, coffee beans are picked, processed, and dried. Dried coffee beans are roasted to varying degrees, depending on the desired flavor. Roasted beans are ground and brewed to produce coffee as a beverage.…"/>
          <p:cNvSpPr txBox="1">
            <a:spLocks noGrp="1"/>
          </p:cNvSpPr>
          <p:nvPr>
            <p:ph type="body" sz="quarter" idx="17"/>
          </p:nvPr>
        </p:nvSpPr>
        <p:spPr>
          <a:xfrm>
            <a:off x="13306290" y="6116554"/>
            <a:ext cx="8299440" cy="5588001"/>
          </a:xfrm>
          <a:prstGeom prst="rect">
            <a:avLst/>
          </a:prstGeom>
        </p:spPr>
        <p:txBody>
          <a:bodyPr>
            <a:spAutoFit/>
          </a:bodyPr>
          <a:lstStyle/>
          <a:p>
            <a:r>
              <a:t>Once ripe, coffee beans are picked, processed, and dried. Dried coffee beans are roasted to varying degrees, depending on the desired flavor. Roasted beans are ground and brewed to produce coffee as a beverage.</a:t>
            </a:r>
          </a:p>
          <a:p>
            <a:endParaRPr/>
          </a:p>
          <a:p>
            <a:r>
              <a:t>Coffee is slightly acidic and can have a stimulating effect on humans because of its caffeine content. Coffee is one of the most popular drinks in the world.[3] It can be prepared and presented in a variety of ways (e.g., espresso, cappuccino, cafe latte, etc.).</a:t>
            </a:r>
          </a:p>
        </p:txBody>
      </p:sp>
      <p:sp>
        <p:nvSpPr>
          <p:cNvPr id="146" name="Coffee should be black as hell, strong as death and as sweet as love"/>
          <p:cNvSpPr txBox="1">
            <a:spLocks noGrp="1"/>
          </p:cNvSpPr>
          <p:nvPr>
            <p:ph type="body" sz="quarter" idx="18"/>
          </p:nvPr>
        </p:nvSpPr>
        <p:spPr>
          <a:xfrm>
            <a:off x="2717200" y="1544718"/>
            <a:ext cx="19249003" cy="2683511"/>
          </a:xfrm>
          <a:prstGeom prst="rect">
            <a:avLst/>
          </a:prstGeom>
        </p:spPr>
        <p:txBody>
          <a:bodyPr anchor="ctr">
            <a:spAutoFit/>
          </a:bodyPr>
          <a:lstStyle/>
          <a:p>
            <a:pPr>
              <a:lnSpc>
                <a:spcPct val="90000"/>
              </a:lnSpc>
              <a:defRPr sz="8000" spc="-400">
                <a:latin typeface="Playfair Display"/>
                <a:ea typeface="Playfair Display"/>
                <a:cs typeface="Playfair Display"/>
                <a:sym typeface="Playfair Display"/>
              </a:defRPr>
            </a:pPr>
            <a:r>
              <a:t>Coffee should be </a:t>
            </a:r>
            <a:r>
              <a:rPr>
                <a:solidFill>
                  <a:srgbClr val="5AFCEB"/>
                </a:solidFill>
              </a:rPr>
              <a:t>black as hell</a:t>
            </a:r>
            <a:r>
              <a:t>, </a:t>
            </a:r>
            <a:r>
              <a:rPr>
                <a:solidFill>
                  <a:srgbClr val="5AFCEB"/>
                </a:solidFill>
              </a:rPr>
              <a:t>strong as death</a:t>
            </a:r>
            <a:r>
              <a:t> and as </a:t>
            </a:r>
            <a:r>
              <a:rPr>
                <a:solidFill>
                  <a:srgbClr val="5AFCEB"/>
                </a:solidFill>
              </a:rPr>
              <a:t>sweet as love</a:t>
            </a:r>
          </a:p>
        </p:txBody>
      </p:sp>
      <p:sp>
        <p:nvSpPr>
          <p:cNvPr id="147" name="Line"/>
          <p:cNvSpPr>
            <a:spLocks noGrp="1"/>
          </p:cNvSpPr>
          <p:nvPr>
            <p:ph type="body" sz="quarter" idx="19"/>
          </p:nvPr>
        </p:nvSpPr>
        <p:spPr>
          <a:xfrm>
            <a:off x="2873287" y="4821236"/>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1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1">
    <p:bg>
      <p:bgPr>
        <a:solidFill>
          <a:srgbClr val="18242E"/>
        </a:solidFill>
        <a:effectLst/>
      </p:bgPr>
    </p:bg>
    <p:spTree>
      <p:nvGrpSpPr>
        <p:cNvPr id="1" name=""/>
        <p:cNvGrpSpPr/>
        <p:nvPr/>
      </p:nvGrpSpPr>
      <p:grpSpPr>
        <a:xfrm>
          <a:off x="0" y="0"/>
          <a:ext cx="0" cy="0"/>
          <a:chOff x="0" y="0"/>
          <a:chExt cx="0" cy="0"/>
        </a:xfrm>
      </p:grpSpPr>
      <p:sp>
        <p:nvSpPr>
          <p:cNvPr id="155"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56" name="Rounded Rectangle"/>
          <p:cNvSpPr>
            <a:spLocks noGrp="1"/>
          </p:cNvSpPr>
          <p:nvPr>
            <p:ph type="body" sz="quarter" idx="14"/>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57" name="C"/>
          <p:cNvSpPr txBox="1">
            <a:spLocks noGrp="1"/>
          </p:cNvSpPr>
          <p:nvPr>
            <p:ph type="body" sz="quarter" idx="15"/>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58" name="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p:cNvSpPr txBox="1">
            <a:spLocks noGrp="1"/>
          </p:cNvSpPr>
          <p:nvPr>
            <p:ph type="body" sz="quarter" idx="16"/>
          </p:nvPr>
        </p:nvSpPr>
        <p:spPr>
          <a:xfrm>
            <a:off x="2789861" y="6116554"/>
            <a:ext cx="5310178" cy="6102351"/>
          </a:xfrm>
          <a:prstGeom prst="rect">
            <a:avLst/>
          </a:prstGeom>
        </p:spPr>
        <p:txBody>
          <a:bodyPr>
            <a:spAutoFit/>
          </a:bodyPr>
          <a:lstStyle/>
          <a:p>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a:t>
            </a:r>
          </a:p>
        </p:txBody>
      </p:sp>
      <p:sp>
        <p:nvSpPr>
          <p:cNvPr id="159" name="equatorial regions of the Americas, Southeast Asia, India, and Africa. The two most commonly grown are the highly regarded arabica, and the less sophisticated but stronger and more hardy robusta.…"/>
          <p:cNvSpPr txBox="1">
            <a:spLocks noGrp="1"/>
          </p:cNvSpPr>
          <p:nvPr>
            <p:ph type="body" sz="quarter" idx="17"/>
          </p:nvPr>
        </p:nvSpPr>
        <p:spPr>
          <a:xfrm>
            <a:off x="9452686" y="6116554"/>
            <a:ext cx="5310178" cy="6102351"/>
          </a:xfrm>
          <a:prstGeom prst="rect">
            <a:avLst/>
          </a:prstGeom>
        </p:spPr>
        <p:txBody>
          <a:bodyPr>
            <a:spAutoFit/>
          </a:bodyPr>
          <a:lstStyle/>
          <a:p>
            <a:r>
              <a:t>equatorial regions of the Americas, Southeast Asia, India, and Africa. The two most commonly grown are the highly regarded arabica, and the less sophisticated but stronger and more hardy robusta. </a:t>
            </a:r>
          </a:p>
          <a:p>
            <a:r>
              <a:t>Once ripe, coffee beans are picked, processed, and dried. </a:t>
            </a:r>
          </a:p>
          <a:p>
            <a:r>
              <a:t>Dried coffee beans are roasted to varying degrees, depending on the desired flavor. Roasted beans</a:t>
            </a:r>
          </a:p>
        </p:txBody>
      </p:sp>
      <p:sp>
        <p:nvSpPr>
          <p:cNvPr id="160" name="are ground and brewed to produce coffee as a beverage.…"/>
          <p:cNvSpPr txBox="1">
            <a:spLocks noGrp="1"/>
          </p:cNvSpPr>
          <p:nvPr>
            <p:ph type="body" sz="quarter" idx="18"/>
          </p:nvPr>
        </p:nvSpPr>
        <p:spPr>
          <a:xfrm>
            <a:off x="16115512" y="6116554"/>
            <a:ext cx="5310178" cy="6102351"/>
          </a:xfrm>
          <a:prstGeom prst="rect">
            <a:avLst/>
          </a:prstGeom>
        </p:spPr>
        <p:txBody>
          <a:bodyPr>
            <a:spAutoFit/>
          </a:bodyPr>
          <a:lstStyle/>
          <a:p>
            <a:r>
              <a:t>are ground and brewed to produce coffee as a beverage.</a:t>
            </a:r>
          </a:p>
          <a:p>
            <a:endParaRPr/>
          </a:p>
          <a:p>
            <a:r>
              <a:t>Coffee is slightly acidic and can have a stimulating effect on humans because of its caffeine content. Coffee is one of the most popular drinks in the world.[3] It can be prepared and presented in a variety of ways (e.g., espresso, cappuccino, cafe latte, etc.). It is usually served hot,</a:t>
            </a:r>
          </a:p>
        </p:txBody>
      </p:sp>
      <p:sp>
        <p:nvSpPr>
          <p:cNvPr id="161" name="Iced coffee on a hot day can…"/>
          <p:cNvSpPr txBox="1">
            <a:spLocks noGrp="1"/>
          </p:cNvSpPr>
          <p:nvPr>
            <p:ph type="body" sz="quarter" idx="19"/>
          </p:nvPr>
        </p:nvSpPr>
        <p:spPr>
          <a:xfrm>
            <a:off x="2717200" y="1544718"/>
            <a:ext cx="19249003" cy="2683511"/>
          </a:xfrm>
          <a:prstGeom prst="rect">
            <a:avLst/>
          </a:prstGeom>
        </p:spPr>
        <p:txBody>
          <a:bodyPr anchor="ctr">
            <a:spAutoFit/>
          </a:bodyPr>
          <a:lstStyle/>
          <a:p>
            <a:pPr>
              <a:lnSpc>
                <a:spcPct val="90000"/>
              </a:lnSpc>
              <a:defRPr sz="8000" spc="-400">
                <a:latin typeface="Playfair Display"/>
                <a:ea typeface="Playfair Display"/>
                <a:cs typeface="Playfair Display"/>
                <a:sym typeface="Playfair Display"/>
              </a:defRPr>
            </a:pPr>
            <a:r>
              <a:rPr>
                <a:solidFill>
                  <a:srgbClr val="5AFCEB"/>
                </a:solidFill>
              </a:rPr>
              <a:t>Iced coffee</a:t>
            </a:r>
            <a:r>
              <a:t> on a hot day can </a:t>
            </a:r>
          </a:p>
          <a:p>
            <a:pPr>
              <a:lnSpc>
                <a:spcPct val="90000"/>
              </a:lnSpc>
              <a:defRPr sz="8000" spc="-400">
                <a:latin typeface="Playfair Display"/>
                <a:ea typeface="Playfair Display"/>
                <a:cs typeface="Playfair Display"/>
                <a:sym typeface="Playfair Display"/>
              </a:defRPr>
            </a:pPr>
            <a:r>
              <a:t>perform </a:t>
            </a:r>
            <a:r>
              <a:rPr>
                <a:solidFill>
                  <a:srgbClr val="5AFCEB"/>
                </a:solidFill>
              </a:rPr>
              <a:t>miracles</a:t>
            </a:r>
            <a:r>
              <a:t>.</a:t>
            </a:r>
          </a:p>
        </p:txBody>
      </p:sp>
      <p:sp>
        <p:nvSpPr>
          <p:cNvPr id="162" name="Line"/>
          <p:cNvSpPr>
            <a:spLocks noGrp="1"/>
          </p:cNvSpPr>
          <p:nvPr>
            <p:ph type="body" sz="quarter" idx="20"/>
          </p:nvPr>
        </p:nvSpPr>
        <p:spPr>
          <a:xfrm>
            <a:off x="2873287" y="4821236"/>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1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2">
    <p:bg>
      <p:bgPr>
        <a:solidFill>
          <a:srgbClr val="18242E"/>
        </a:solidFill>
        <a:effectLst/>
      </p:bgPr>
    </p:bg>
    <p:spTree>
      <p:nvGrpSpPr>
        <p:cNvPr id="1" name=""/>
        <p:cNvGrpSpPr/>
        <p:nvPr/>
      </p:nvGrpSpPr>
      <p:grpSpPr>
        <a:xfrm>
          <a:off x="0" y="0"/>
          <a:ext cx="0" cy="0"/>
          <a:chOff x="0" y="0"/>
          <a:chExt cx="0" cy="0"/>
        </a:xfrm>
      </p:grpSpPr>
      <p:sp>
        <p:nvSpPr>
          <p:cNvPr id="170"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71" name="Rounded Rectangle"/>
          <p:cNvSpPr>
            <a:spLocks noGrp="1"/>
          </p:cNvSpPr>
          <p:nvPr>
            <p:ph type="body" sz="quarter" idx="14"/>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72" name="C"/>
          <p:cNvSpPr txBox="1">
            <a:spLocks noGrp="1"/>
          </p:cNvSpPr>
          <p:nvPr>
            <p:ph type="body" sz="quarter" idx="15"/>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73" name="Etymology…"/>
          <p:cNvSpPr txBox="1">
            <a:spLocks noGrp="1"/>
          </p:cNvSpPr>
          <p:nvPr>
            <p:ph type="body" sz="quarter" idx="16"/>
          </p:nvPr>
        </p:nvSpPr>
        <p:spPr>
          <a:xfrm>
            <a:off x="2845913" y="6116554"/>
            <a:ext cx="8059132" cy="2482851"/>
          </a:xfrm>
          <a:prstGeom prst="rect">
            <a:avLst/>
          </a:prstGeom>
        </p:spPr>
        <p:txBody>
          <a:bodyPr>
            <a:spAutoFit/>
          </a:bodyPr>
          <a:lstStyle/>
          <a:p>
            <a:pPr>
              <a:defRPr>
                <a:solidFill>
                  <a:srgbClr val="5AFCEB"/>
                </a:solidFill>
              </a:defRPr>
            </a:pPr>
            <a:r>
              <a:rPr b="1" cap="all">
                <a:latin typeface="+mj-lt"/>
                <a:ea typeface="+mj-ea"/>
                <a:cs typeface="+mj-cs"/>
                <a:sym typeface="Montserrat-Black"/>
              </a:rPr>
              <a:t>Etymology</a:t>
            </a:r>
          </a:p>
          <a:p>
            <a:r>
              <a:t>The first reference to coffee in the English language is in the form chaona, dated to 1598 and understood to be a misprint of chaoua[11], equivalent, in the orthography of the time, to chaova…</a:t>
            </a:r>
          </a:p>
        </p:txBody>
      </p:sp>
      <p:sp>
        <p:nvSpPr>
          <p:cNvPr id="174" name="History…"/>
          <p:cNvSpPr txBox="1">
            <a:spLocks noGrp="1"/>
          </p:cNvSpPr>
          <p:nvPr>
            <p:ph type="body" sz="quarter" idx="17"/>
          </p:nvPr>
        </p:nvSpPr>
        <p:spPr>
          <a:xfrm>
            <a:off x="2845913" y="9418471"/>
            <a:ext cx="8059132" cy="2482851"/>
          </a:xfrm>
          <a:prstGeom prst="rect">
            <a:avLst/>
          </a:prstGeom>
        </p:spPr>
        <p:txBody>
          <a:bodyPr>
            <a:spAutoFit/>
          </a:bodyPr>
          <a:lstStyle/>
          <a:p>
            <a:pPr>
              <a:defRPr>
                <a:solidFill>
                  <a:srgbClr val="5AFCEB"/>
                </a:solidFill>
              </a:defRPr>
            </a:pPr>
            <a:r>
              <a:rPr b="1" cap="all">
                <a:latin typeface="+mj-lt"/>
                <a:ea typeface="+mj-ea"/>
                <a:cs typeface="+mj-cs"/>
                <a:sym typeface="Montserrat-Black"/>
              </a:rPr>
              <a:t>History</a:t>
            </a:r>
          </a:p>
          <a:p>
            <a:r>
              <a:t>According to legend, ancestors of today's Oromo people in a region of Kaffa in Ethiopia were believed to have been the first to recognize the energizing effect of the coffee plant,[6] though no direct …</a:t>
            </a:r>
          </a:p>
        </p:txBody>
      </p:sp>
      <p:sp>
        <p:nvSpPr>
          <p:cNvPr id="175" name="Biology…"/>
          <p:cNvSpPr txBox="1">
            <a:spLocks noGrp="1"/>
          </p:cNvSpPr>
          <p:nvPr>
            <p:ph type="body" sz="quarter" idx="18"/>
          </p:nvPr>
        </p:nvSpPr>
        <p:spPr>
          <a:xfrm>
            <a:off x="12853513" y="6116554"/>
            <a:ext cx="8059132" cy="2482851"/>
          </a:xfrm>
          <a:prstGeom prst="rect">
            <a:avLst/>
          </a:prstGeom>
        </p:spPr>
        <p:txBody>
          <a:bodyPr>
            <a:spAutoFit/>
          </a:bodyPr>
          <a:lstStyle/>
          <a:p>
            <a:pPr>
              <a:defRPr>
                <a:solidFill>
                  <a:srgbClr val="5AFCEB"/>
                </a:solidFill>
              </a:defRPr>
            </a:pPr>
            <a:r>
              <a:rPr b="1" cap="all">
                <a:latin typeface="+mj-lt"/>
                <a:ea typeface="+mj-ea"/>
                <a:cs typeface="+mj-cs"/>
                <a:sym typeface="Montserrat-Black"/>
              </a:rPr>
              <a:t>Biology</a:t>
            </a:r>
          </a:p>
          <a:p>
            <a:r>
              <a:t>Several species of shrub of the genus Coffea produce the berries from which coffee is extracted. The two main species commercially cultivated are Coffea canephora (predominantly a form known as …</a:t>
            </a:r>
          </a:p>
        </p:txBody>
      </p:sp>
      <p:sp>
        <p:nvSpPr>
          <p:cNvPr id="176" name="Cultivation…"/>
          <p:cNvSpPr txBox="1">
            <a:spLocks noGrp="1"/>
          </p:cNvSpPr>
          <p:nvPr>
            <p:ph type="body" sz="quarter" idx="19"/>
          </p:nvPr>
        </p:nvSpPr>
        <p:spPr>
          <a:xfrm>
            <a:off x="12853513" y="9418471"/>
            <a:ext cx="8059132" cy="2482851"/>
          </a:xfrm>
          <a:prstGeom prst="rect">
            <a:avLst/>
          </a:prstGeom>
        </p:spPr>
        <p:txBody>
          <a:bodyPr>
            <a:spAutoFit/>
          </a:bodyPr>
          <a:lstStyle/>
          <a:p>
            <a:pPr>
              <a:defRPr>
                <a:solidFill>
                  <a:srgbClr val="5AFCEB"/>
                </a:solidFill>
              </a:defRPr>
            </a:pPr>
            <a:r>
              <a:rPr b="1" cap="all">
                <a:latin typeface="+mj-lt"/>
                <a:ea typeface="+mj-ea"/>
                <a:cs typeface="+mj-cs"/>
                <a:sym typeface="Montserrat-Black"/>
              </a:rPr>
              <a:t>Cultivation</a:t>
            </a:r>
          </a:p>
          <a:p>
            <a:r>
              <a:t>The traditional method of planting coffee is to place 20 seeds in each hole at the beginning of the rainy season. This method loses about 50% of the seeds' potential, as about half fail to sprout. A more …</a:t>
            </a:r>
          </a:p>
        </p:txBody>
      </p:sp>
      <p:sp>
        <p:nvSpPr>
          <p:cNvPr id="177" name="Coffee has given me unrealistic expectations…"/>
          <p:cNvSpPr txBox="1">
            <a:spLocks noGrp="1"/>
          </p:cNvSpPr>
          <p:nvPr>
            <p:ph type="body" sz="quarter" idx="20"/>
          </p:nvPr>
        </p:nvSpPr>
        <p:spPr>
          <a:xfrm>
            <a:off x="2717200" y="1544718"/>
            <a:ext cx="19249003" cy="2683511"/>
          </a:xfrm>
          <a:prstGeom prst="rect">
            <a:avLst/>
          </a:prstGeom>
        </p:spPr>
        <p:txBody>
          <a:bodyPr anchor="ctr">
            <a:spAutoFit/>
          </a:bodyPr>
          <a:lstStyle/>
          <a:p>
            <a:pPr>
              <a:lnSpc>
                <a:spcPct val="90000"/>
              </a:lnSpc>
              <a:defRPr sz="8000" spc="-400">
                <a:latin typeface="Playfair Display"/>
                <a:ea typeface="Playfair Display"/>
                <a:cs typeface="Playfair Display"/>
                <a:sym typeface="Playfair Display"/>
              </a:defRPr>
            </a:pPr>
            <a:r>
              <a:t>Coffee has </a:t>
            </a:r>
            <a:r>
              <a:rPr>
                <a:solidFill>
                  <a:srgbClr val="5AFCEB"/>
                </a:solidFill>
              </a:rPr>
              <a:t>given me </a:t>
            </a:r>
            <a:r>
              <a:t>unrealistic</a:t>
            </a:r>
            <a:r>
              <a:rPr>
                <a:solidFill>
                  <a:srgbClr val="5AFCEB"/>
                </a:solidFill>
              </a:rPr>
              <a:t> expectations</a:t>
            </a:r>
          </a:p>
          <a:p>
            <a:pPr>
              <a:lnSpc>
                <a:spcPct val="90000"/>
              </a:lnSpc>
              <a:defRPr sz="8000" spc="-400">
                <a:latin typeface="Playfair Display"/>
                <a:ea typeface="Playfair Display"/>
                <a:cs typeface="Playfair Display"/>
                <a:sym typeface="Playfair Display"/>
              </a:defRPr>
            </a:pPr>
            <a:r>
              <a:rPr>
                <a:solidFill>
                  <a:srgbClr val="5AFCEB"/>
                </a:solidFill>
              </a:rPr>
              <a:t>of productivity</a:t>
            </a:r>
          </a:p>
        </p:txBody>
      </p:sp>
      <p:sp>
        <p:nvSpPr>
          <p:cNvPr id="178" name="Line"/>
          <p:cNvSpPr>
            <a:spLocks noGrp="1"/>
          </p:cNvSpPr>
          <p:nvPr>
            <p:ph type="body" sz="quarter" idx="21"/>
          </p:nvPr>
        </p:nvSpPr>
        <p:spPr>
          <a:xfrm>
            <a:off x="2873287" y="4821236"/>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3">
    <p:bg>
      <p:bgPr>
        <a:solidFill>
          <a:srgbClr val="18242E"/>
        </a:solidFill>
        <a:effectLst/>
      </p:bgPr>
    </p:bg>
    <p:spTree>
      <p:nvGrpSpPr>
        <p:cNvPr id="1" name=""/>
        <p:cNvGrpSpPr/>
        <p:nvPr/>
      </p:nvGrpSpPr>
      <p:grpSpPr>
        <a:xfrm>
          <a:off x="0" y="0"/>
          <a:ext cx="0" cy="0"/>
          <a:chOff x="0" y="0"/>
          <a:chExt cx="0" cy="0"/>
        </a:xfrm>
      </p:grpSpPr>
      <p:sp>
        <p:nvSpPr>
          <p:cNvPr id="186"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87" name="Rounded Rectangle"/>
          <p:cNvSpPr>
            <a:spLocks noGrp="1"/>
          </p:cNvSpPr>
          <p:nvPr>
            <p:ph type="body" sz="quarter" idx="14"/>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88" name="C"/>
          <p:cNvSpPr txBox="1">
            <a:spLocks noGrp="1"/>
          </p:cNvSpPr>
          <p:nvPr>
            <p:ph type="body" sz="quarter" idx="15"/>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89" name="Coffee is a brewed drink prepared from roasted coffee beans, which are the seeds of berries from the Coffea plant."/>
          <p:cNvSpPr txBox="1">
            <a:spLocks noGrp="1"/>
          </p:cNvSpPr>
          <p:nvPr>
            <p:ph type="body" sz="quarter" idx="16"/>
          </p:nvPr>
        </p:nvSpPr>
        <p:spPr>
          <a:xfrm>
            <a:off x="2789861" y="10904454"/>
            <a:ext cx="8299440" cy="1473201"/>
          </a:xfrm>
          <a:prstGeom prst="rect">
            <a:avLst/>
          </a:prstGeom>
        </p:spPr>
        <p:txBody>
          <a:bodyPr anchor="b">
            <a:spAutoFit/>
          </a:bodyPr>
          <a:lstStyle/>
          <a:p>
            <a:r>
              <a:t>Coffee is a brewed drink prepared from roasted coffee beans, which are the seeds of berries from the Coffea plant.</a:t>
            </a:r>
          </a:p>
        </p:txBody>
      </p:sp>
      <p:sp>
        <p:nvSpPr>
          <p:cNvPr id="190" name="Coffee is slightly acidic and can have a stimulating effect on humans because of its caffeine content. Coffee is one of the most popular drinks in the world."/>
          <p:cNvSpPr txBox="1">
            <a:spLocks noGrp="1"/>
          </p:cNvSpPr>
          <p:nvPr>
            <p:ph type="body" sz="quarter" idx="17"/>
          </p:nvPr>
        </p:nvSpPr>
        <p:spPr>
          <a:xfrm>
            <a:off x="13306290" y="10904454"/>
            <a:ext cx="8299440" cy="1473201"/>
          </a:xfrm>
          <a:prstGeom prst="rect">
            <a:avLst/>
          </a:prstGeom>
        </p:spPr>
        <p:txBody>
          <a:bodyPr anchor="b">
            <a:spAutoFit/>
          </a:bodyPr>
          <a:lstStyle/>
          <a:p>
            <a:r>
              <a:t>Coffee is slightly acidic and can have a stimulating effect on humans because of its caffeine content. Coffee is one of the most popular drinks in the world.</a:t>
            </a:r>
          </a:p>
        </p:txBody>
      </p:sp>
      <p:sp>
        <p:nvSpPr>
          <p:cNvPr id="191" name="Image"/>
          <p:cNvSpPr>
            <a:spLocks noGrp="1"/>
          </p:cNvSpPr>
          <p:nvPr>
            <p:ph type="pic" sz="quarter" idx="18"/>
          </p:nvPr>
        </p:nvSpPr>
        <p:spPr>
          <a:xfrm>
            <a:off x="2824358" y="5838486"/>
            <a:ext cx="8230499" cy="4630787"/>
          </a:xfrm>
          <a:prstGeom prst="rect">
            <a:avLst/>
          </a:prstGeom>
        </p:spPr>
        <p:txBody>
          <a:bodyPr lIns="91439" tIns="45719" rIns="91439" bIns="45719">
            <a:noAutofit/>
          </a:bodyPr>
          <a:lstStyle/>
          <a:p>
            <a:endParaRPr/>
          </a:p>
        </p:txBody>
      </p:sp>
      <p:sp>
        <p:nvSpPr>
          <p:cNvPr id="192" name="Image"/>
          <p:cNvSpPr>
            <a:spLocks noGrp="1"/>
          </p:cNvSpPr>
          <p:nvPr>
            <p:ph type="pic" sz="quarter" idx="19"/>
          </p:nvPr>
        </p:nvSpPr>
        <p:spPr>
          <a:xfrm>
            <a:off x="13340812" y="5838486"/>
            <a:ext cx="8230499" cy="4630787"/>
          </a:xfrm>
          <a:prstGeom prst="rect">
            <a:avLst/>
          </a:prstGeom>
        </p:spPr>
        <p:txBody>
          <a:bodyPr lIns="91439" tIns="45719" rIns="91439" bIns="45719">
            <a:noAutofit/>
          </a:bodyPr>
          <a:lstStyle/>
          <a:p>
            <a:endParaRPr/>
          </a:p>
        </p:txBody>
      </p:sp>
      <p:sp>
        <p:nvSpPr>
          <p:cNvPr id="193" name="No one can understand the truth until he drinks of coffee’s frothy goodness"/>
          <p:cNvSpPr txBox="1">
            <a:spLocks noGrp="1"/>
          </p:cNvSpPr>
          <p:nvPr>
            <p:ph type="body" sz="quarter" idx="20"/>
          </p:nvPr>
        </p:nvSpPr>
        <p:spPr>
          <a:xfrm>
            <a:off x="2717200" y="1544718"/>
            <a:ext cx="19249003" cy="2683511"/>
          </a:xfrm>
          <a:prstGeom prst="rect">
            <a:avLst/>
          </a:prstGeom>
        </p:spPr>
        <p:txBody>
          <a:bodyPr anchor="ctr">
            <a:spAutoFit/>
          </a:bodyPr>
          <a:lstStyle/>
          <a:p>
            <a:pPr>
              <a:lnSpc>
                <a:spcPct val="90000"/>
              </a:lnSpc>
              <a:defRPr sz="8000" spc="-400">
                <a:latin typeface="Playfair Display"/>
                <a:ea typeface="Playfair Display"/>
                <a:cs typeface="Playfair Display"/>
                <a:sym typeface="Playfair Display"/>
              </a:defRPr>
            </a:pPr>
            <a:r>
              <a:t>No one can </a:t>
            </a:r>
            <a:r>
              <a:rPr>
                <a:solidFill>
                  <a:srgbClr val="5AFCEB"/>
                </a:solidFill>
              </a:rPr>
              <a:t>understand</a:t>
            </a:r>
            <a:r>
              <a:t> the truth until he drinks of coffee’s </a:t>
            </a:r>
            <a:r>
              <a:rPr>
                <a:solidFill>
                  <a:srgbClr val="5AFCEB"/>
                </a:solidFill>
              </a:rPr>
              <a:t>frothy goodness</a:t>
            </a:r>
          </a:p>
        </p:txBody>
      </p:sp>
      <p:sp>
        <p:nvSpPr>
          <p:cNvPr id="194" name="Line"/>
          <p:cNvSpPr>
            <a:spLocks noGrp="1"/>
          </p:cNvSpPr>
          <p:nvPr>
            <p:ph type="body" sz="quarter" idx="21"/>
          </p:nvPr>
        </p:nvSpPr>
        <p:spPr>
          <a:xfrm>
            <a:off x="2873287" y="4821236"/>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1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4">
    <p:bg>
      <p:bgPr>
        <a:solidFill>
          <a:srgbClr val="18242E"/>
        </a:solidFill>
        <a:effectLst/>
      </p:bgPr>
    </p:bg>
    <p:spTree>
      <p:nvGrpSpPr>
        <p:cNvPr id="1" name=""/>
        <p:cNvGrpSpPr/>
        <p:nvPr/>
      </p:nvGrpSpPr>
      <p:grpSpPr>
        <a:xfrm>
          <a:off x="0" y="0"/>
          <a:ext cx="0" cy="0"/>
          <a:chOff x="0" y="0"/>
          <a:chExt cx="0" cy="0"/>
        </a:xfrm>
      </p:grpSpPr>
      <p:sp>
        <p:nvSpPr>
          <p:cNvPr id="202"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203" name="Rounded Rectangle"/>
          <p:cNvSpPr>
            <a:spLocks noGrp="1"/>
          </p:cNvSpPr>
          <p:nvPr>
            <p:ph type="body" sz="quarter" idx="14"/>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204" name="C"/>
          <p:cNvSpPr txBox="1">
            <a:spLocks noGrp="1"/>
          </p:cNvSpPr>
          <p:nvPr>
            <p:ph type="body" sz="quarter" idx="15"/>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205" name="Coffee is a brewed drink prepared from roasted coffee beans, which are the seeds of berries from the Coffea plant. The genus Coffea is native to tropical Africa,"/>
          <p:cNvSpPr txBox="1">
            <a:spLocks noGrp="1"/>
          </p:cNvSpPr>
          <p:nvPr>
            <p:ph type="body" sz="quarter" idx="16"/>
          </p:nvPr>
        </p:nvSpPr>
        <p:spPr>
          <a:xfrm>
            <a:off x="2789861" y="9342354"/>
            <a:ext cx="5310178" cy="2501901"/>
          </a:xfrm>
          <a:prstGeom prst="rect">
            <a:avLst/>
          </a:prstGeom>
        </p:spPr>
        <p:txBody>
          <a:bodyPr>
            <a:spAutoFit/>
          </a:bodyPr>
          <a:lstStyle/>
          <a:p>
            <a:r>
              <a:t>Coffee is a brewed drink prepared from roasted coffee beans, which are the seeds of berries from the Coffea plant. The genus Coffea is native to tropical Africa,</a:t>
            </a:r>
          </a:p>
        </p:txBody>
      </p:sp>
      <p:sp>
        <p:nvSpPr>
          <p:cNvPr id="206" name="The plant was exported from Africa to countries around the world and coffee plants are now cultivated in over 70 countries, primarily in the equatorial regions of the Americas, Southeast Asia, India, and Africa."/>
          <p:cNvSpPr txBox="1">
            <a:spLocks noGrp="1"/>
          </p:cNvSpPr>
          <p:nvPr>
            <p:ph type="body" sz="quarter" idx="17"/>
          </p:nvPr>
        </p:nvSpPr>
        <p:spPr>
          <a:xfrm>
            <a:off x="9452686" y="9342354"/>
            <a:ext cx="5310178" cy="3530601"/>
          </a:xfrm>
          <a:prstGeom prst="rect">
            <a:avLst/>
          </a:prstGeom>
        </p:spPr>
        <p:txBody>
          <a:bodyPr>
            <a:spAutoFit/>
          </a:bodyPr>
          <a:lstStyle/>
          <a:p>
            <a:r>
              <a:t>The plant was exported from Africa to countries around the world and coffee plants are now cultivated in over 70 countries, primarily in the equatorial regions of the Americas, Southeast Asia, India, and Africa. </a:t>
            </a:r>
          </a:p>
        </p:txBody>
      </p:sp>
      <p:sp>
        <p:nvSpPr>
          <p:cNvPr id="207" name="Clinical studies indicate that moderate coffee consumption is benign or mildly beneficial in healthy adults, with continuing research on whether long-term consumption inhibits cognitive"/>
          <p:cNvSpPr txBox="1">
            <a:spLocks noGrp="1"/>
          </p:cNvSpPr>
          <p:nvPr>
            <p:ph type="body" sz="quarter" idx="18"/>
          </p:nvPr>
        </p:nvSpPr>
        <p:spPr>
          <a:xfrm>
            <a:off x="16115512" y="9342354"/>
            <a:ext cx="5310178" cy="3016251"/>
          </a:xfrm>
          <a:prstGeom prst="rect">
            <a:avLst/>
          </a:prstGeom>
        </p:spPr>
        <p:txBody>
          <a:bodyPr>
            <a:spAutoFit/>
          </a:bodyPr>
          <a:lstStyle/>
          <a:p>
            <a:r>
              <a:t> Clinical studies indicate that moderate coffee consumption is benign or mildly beneficial in healthy adults, with continuing research on whether long-term consumption inhibits cognitive</a:t>
            </a:r>
          </a:p>
        </p:txBody>
      </p:sp>
      <p:sp>
        <p:nvSpPr>
          <p:cNvPr id="208" name="Image"/>
          <p:cNvSpPr>
            <a:spLocks noGrp="1"/>
          </p:cNvSpPr>
          <p:nvPr>
            <p:ph type="pic" sz="quarter" idx="19"/>
          </p:nvPr>
        </p:nvSpPr>
        <p:spPr>
          <a:xfrm>
            <a:off x="2824358" y="5838486"/>
            <a:ext cx="5409849" cy="3043784"/>
          </a:xfrm>
          <a:prstGeom prst="rect">
            <a:avLst/>
          </a:prstGeom>
        </p:spPr>
        <p:txBody>
          <a:bodyPr lIns="91439" tIns="45719" rIns="91439" bIns="45719">
            <a:noAutofit/>
          </a:bodyPr>
          <a:lstStyle/>
          <a:p>
            <a:endParaRPr/>
          </a:p>
        </p:txBody>
      </p:sp>
      <p:sp>
        <p:nvSpPr>
          <p:cNvPr id="209" name="Image"/>
          <p:cNvSpPr>
            <a:spLocks noGrp="1"/>
          </p:cNvSpPr>
          <p:nvPr>
            <p:ph type="pic" sz="quarter" idx="20"/>
          </p:nvPr>
        </p:nvSpPr>
        <p:spPr>
          <a:xfrm>
            <a:off x="9452686" y="5838486"/>
            <a:ext cx="5409849" cy="3043784"/>
          </a:xfrm>
          <a:prstGeom prst="rect">
            <a:avLst/>
          </a:prstGeom>
        </p:spPr>
        <p:txBody>
          <a:bodyPr lIns="91439" tIns="45719" rIns="91439" bIns="45719">
            <a:noAutofit/>
          </a:bodyPr>
          <a:lstStyle/>
          <a:p>
            <a:endParaRPr/>
          </a:p>
        </p:txBody>
      </p:sp>
      <p:sp>
        <p:nvSpPr>
          <p:cNvPr id="210" name="Image"/>
          <p:cNvSpPr>
            <a:spLocks noGrp="1"/>
          </p:cNvSpPr>
          <p:nvPr>
            <p:ph type="pic" sz="quarter" idx="21"/>
          </p:nvPr>
        </p:nvSpPr>
        <p:spPr>
          <a:xfrm>
            <a:off x="16115512" y="5838486"/>
            <a:ext cx="5409849" cy="3043784"/>
          </a:xfrm>
          <a:prstGeom prst="rect">
            <a:avLst/>
          </a:prstGeom>
        </p:spPr>
        <p:txBody>
          <a:bodyPr lIns="91439" tIns="45719" rIns="91439" bIns="45719">
            <a:noAutofit/>
          </a:bodyPr>
          <a:lstStyle/>
          <a:p>
            <a:endParaRPr/>
          </a:p>
        </p:txBody>
      </p:sp>
      <p:sp>
        <p:nvSpPr>
          <p:cNvPr id="211" name="Science may never come up with a better office communication system than the coffee break."/>
          <p:cNvSpPr txBox="1">
            <a:spLocks noGrp="1"/>
          </p:cNvSpPr>
          <p:nvPr>
            <p:ph type="body" sz="quarter" idx="22"/>
          </p:nvPr>
        </p:nvSpPr>
        <p:spPr>
          <a:xfrm>
            <a:off x="2717200" y="1544718"/>
            <a:ext cx="19249003" cy="2683511"/>
          </a:xfrm>
          <a:prstGeom prst="rect">
            <a:avLst/>
          </a:prstGeom>
        </p:spPr>
        <p:txBody>
          <a:bodyPr anchor="ctr">
            <a:spAutoFit/>
          </a:bodyPr>
          <a:lstStyle/>
          <a:p>
            <a:pPr>
              <a:lnSpc>
                <a:spcPct val="90000"/>
              </a:lnSpc>
              <a:defRPr sz="8000" spc="-400">
                <a:latin typeface="Playfair Display"/>
                <a:ea typeface="Playfair Display"/>
                <a:cs typeface="Playfair Display"/>
                <a:sym typeface="Playfair Display"/>
              </a:defRPr>
            </a:pPr>
            <a:r>
              <a:t>Science may </a:t>
            </a:r>
            <a:r>
              <a:rPr>
                <a:solidFill>
                  <a:srgbClr val="5AFCEB"/>
                </a:solidFill>
              </a:rPr>
              <a:t>never come up</a:t>
            </a:r>
            <a:r>
              <a:t> with a better office communication system</a:t>
            </a:r>
            <a:r>
              <a:rPr>
                <a:solidFill>
                  <a:srgbClr val="5AFCEB"/>
                </a:solidFill>
              </a:rPr>
              <a:t> than the coffee break</a:t>
            </a:r>
            <a:r>
              <a:t>.</a:t>
            </a:r>
          </a:p>
        </p:txBody>
      </p:sp>
      <p:sp>
        <p:nvSpPr>
          <p:cNvPr id="212" name="Line"/>
          <p:cNvSpPr>
            <a:spLocks noGrp="1"/>
          </p:cNvSpPr>
          <p:nvPr>
            <p:ph type="body" sz="quarter" idx="23"/>
          </p:nvPr>
        </p:nvSpPr>
        <p:spPr>
          <a:xfrm>
            <a:off x="2873287" y="4821236"/>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5">
    <p:bg>
      <p:bgPr>
        <a:solidFill>
          <a:srgbClr val="18242E"/>
        </a:solidFill>
        <a:effectLst/>
      </p:bgPr>
    </p:bg>
    <p:spTree>
      <p:nvGrpSpPr>
        <p:cNvPr id="1" name=""/>
        <p:cNvGrpSpPr/>
        <p:nvPr/>
      </p:nvGrpSpPr>
      <p:grpSpPr>
        <a:xfrm>
          <a:off x="0" y="0"/>
          <a:ext cx="0" cy="0"/>
          <a:chOff x="0" y="0"/>
          <a:chExt cx="0" cy="0"/>
        </a:xfrm>
      </p:grpSpPr>
      <p:sp>
        <p:nvSpPr>
          <p:cNvPr id="220"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221" name="Rounded Rectangle"/>
          <p:cNvSpPr>
            <a:spLocks noGrp="1"/>
          </p:cNvSpPr>
          <p:nvPr>
            <p:ph type="body" sz="quarter" idx="14"/>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222" name="C"/>
          <p:cNvSpPr txBox="1">
            <a:spLocks noGrp="1"/>
          </p:cNvSpPr>
          <p:nvPr>
            <p:ph type="body" sz="quarter" idx="15"/>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223" name="Etymology…"/>
          <p:cNvSpPr txBox="1">
            <a:spLocks noGrp="1"/>
          </p:cNvSpPr>
          <p:nvPr>
            <p:ph type="body" sz="quarter" idx="16"/>
          </p:nvPr>
        </p:nvSpPr>
        <p:spPr>
          <a:xfrm>
            <a:off x="7311397" y="6116554"/>
            <a:ext cx="4075907" cy="2482851"/>
          </a:xfrm>
          <a:prstGeom prst="rect">
            <a:avLst/>
          </a:prstGeom>
        </p:spPr>
        <p:txBody>
          <a:bodyPr>
            <a:spAutoFit/>
          </a:bodyPr>
          <a:lstStyle/>
          <a:p>
            <a:pPr>
              <a:defRPr>
                <a:solidFill>
                  <a:srgbClr val="5AFCEB"/>
                </a:solidFill>
              </a:defRPr>
            </a:pPr>
            <a:r>
              <a:rPr b="1" cap="all">
                <a:latin typeface="+mj-lt"/>
                <a:ea typeface="+mj-ea"/>
                <a:cs typeface="+mj-cs"/>
                <a:sym typeface="Montserrat-Black"/>
              </a:rPr>
              <a:t>Etymology</a:t>
            </a:r>
          </a:p>
          <a:p>
            <a:r>
              <a:t>The first reference to coffee in the English language is in the form chaona, </a:t>
            </a:r>
          </a:p>
        </p:txBody>
      </p:sp>
      <p:sp>
        <p:nvSpPr>
          <p:cNvPr id="224" name="Image"/>
          <p:cNvSpPr>
            <a:spLocks noGrp="1"/>
          </p:cNvSpPr>
          <p:nvPr>
            <p:ph type="pic" sz="quarter" idx="17"/>
          </p:nvPr>
        </p:nvSpPr>
        <p:spPr>
          <a:xfrm>
            <a:off x="2806479" y="6213756"/>
            <a:ext cx="4075881" cy="2293244"/>
          </a:xfrm>
          <a:prstGeom prst="rect">
            <a:avLst/>
          </a:prstGeom>
        </p:spPr>
        <p:txBody>
          <a:bodyPr lIns="91439" tIns="45719" rIns="91439" bIns="45719">
            <a:noAutofit/>
          </a:bodyPr>
          <a:lstStyle/>
          <a:p>
            <a:endParaRPr/>
          </a:p>
        </p:txBody>
      </p:sp>
      <p:sp>
        <p:nvSpPr>
          <p:cNvPr id="225" name="Biology…"/>
          <p:cNvSpPr txBox="1">
            <a:spLocks noGrp="1"/>
          </p:cNvSpPr>
          <p:nvPr>
            <p:ph type="body" sz="quarter" idx="18"/>
          </p:nvPr>
        </p:nvSpPr>
        <p:spPr>
          <a:xfrm>
            <a:off x="17115797" y="6116554"/>
            <a:ext cx="4075907" cy="2482851"/>
          </a:xfrm>
          <a:prstGeom prst="rect">
            <a:avLst/>
          </a:prstGeom>
        </p:spPr>
        <p:txBody>
          <a:bodyPr>
            <a:spAutoFit/>
          </a:bodyPr>
          <a:lstStyle/>
          <a:p>
            <a:pPr>
              <a:defRPr>
                <a:solidFill>
                  <a:srgbClr val="5AFCEB"/>
                </a:solidFill>
              </a:defRPr>
            </a:pPr>
            <a:r>
              <a:rPr b="1" cap="all">
                <a:latin typeface="+mj-lt"/>
                <a:ea typeface="+mj-ea"/>
                <a:cs typeface="+mj-cs"/>
                <a:sym typeface="Montserrat-Black"/>
              </a:rPr>
              <a:t>Biology</a:t>
            </a:r>
          </a:p>
          <a:p>
            <a:r>
              <a:t>Several species of shrub of the genus Coffea produce the berries from which coffee is extracted.</a:t>
            </a:r>
          </a:p>
        </p:txBody>
      </p:sp>
      <p:sp>
        <p:nvSpPr>
          <p:cNvPr id="226" name="Image"/>
          <p:cNvSpPr>
            <a:spLocks noGrp="1"/>
          </p:cNvSpPr>
          <p:nvPr>
            <p:ph type="pic" sz="quarter" idx="19"/>
          </p:nvPr>
        </p:nvSpPr>
        <p:spPr>
          <a:xfrm>
            <a:off x="12610879" y="6213756"/>
            <a:ext cx="4075881" cy="2293244"/>
          </a:xfrm>
          <a:prstGeom prst="rect">
            <a:avLst/>
          </a:prstGeom>
        </p:spPr>
        <p:txBody>
          <a:bodyPr lIns="91439" tIns="45719" rIns="91439" bIns="45719">
            <a:noAutofit/>
          </a:bodyPr>
          <a:lstStyle/>
          <a:p>
            <a:endParaRPr/>
          </a:p>
        </p:txBody>
      </p:sp>
      <p:sp>
        <p:nvSpPr>
          <p:cNvPr id="227" name="History…"/>
          <p:cNvSpPr txBox="1">
            <a:spLocks noGrp="1"/>
          </p:cNvSpPr>
          <p:nvPr>
            <p:ph type="body" sz="quarter" idx="20"/>
          </p:nvPr>
        </p:nvSpPr>
        <p:spPr>
          <a:xfrm>
            <a:off x="7311397" y="9167690"/>
            <a:ext cx="4075907" cy="2482851"/>
          </a:xfrm>
          <a:prstGeom prst="rect">
            <a:avLst/>
          </a:prstGeom>
        </p:spPr>
        <p:txBody>
          <a:bodyPr>
            <a:spAutoFit/>
          </a:bodyPr>
          <a:lstStyle/>
          <a:p>
            <a:pPr>
              <a:defRPr>
                <a:solidFill>
                  <a:srgbClr val="5AFCEB"/>
                </a:solidFill>
              </a:defRPr>
            </a:pPr>
            <a:r>
              <a:rPr b="1" cap="all">
                <a:latin typeface="+mj-lt"/>
                <a:ea typeface="+mj-ea"/>
                <a:cs typeface="+mj-cs"/>
                <a:sym typeface="Montserrat-Black"/>
              </a:rPr>
              <a:t>History</a:t>
            </a:r>
          </a:p>
          <a:p>
            <a:r>
              <a:t>According to legend, ancestors of today's Oromo people in a region of Kaffa in Ethiopia</a:t>
            </a:r>
          </a:p>
        </p:txBody>
      </p:sp>
      <p:sp>
        <p:nvSpPr>
          <p:cNvPr id="228" name="Image"/>
          <p:cNvSpPr>
            <a:spLocks noGrp="1"/>
          </p:cNvSpPr>
          <p:nvPr>
            <p:ph type="pic" sz="quarter" idx="21"/>
          </p:nvPr>
        </p:nvSpPr>
        <p:spPr>
          <a:xfrm>
            <a:off x="2806479" y="9264892"/>
            <a:ext cx="4075881" cy="2293244"/>
          </a:xfrm>
          <a:prstGeom prst="rect">
            <a:avLst/>
          </a:prstGeom>
        </p:spPr>
        <p:txBody>
          <a:bodyPr lIns="91439" tIns="45719" rIns="91439" bIns="45719">
            <a:noAutofit/>
          </a:bodyPr>
          <a:lstStyle/>
          <a:p>
            <a:endParaRPr/>
          </a:p>
        </p:txBody>
      </p:sp>
      <p:sp>
        <p:nvSpPr>
          <p:cNvPr id="229" name="Cultivation…"/>
          <p:cNvSpPr txBox="1">
            <a:spLocks noGrp="1"/>
          </p:cNvSpPr>
          <p:nvPr>
            <p:ph type="body" sz="quarter" idx="22"/>
          </p:nvPr>
        </p:nvSpPr>
        <p:spPr>
          <a:xfrm>
            <a:off x="17115797" y="9167690"/>
            <a:ext cx="4075907" cy="2482851"/>
          </a:xfrm>
          <a:prstGeom prst="rect">
            <a:avLst/>
          </a:prstGeom>
        </p:spPr>
        <p:txBody>
          <a:bodyPr>
            <a:spAutoFit/>
          </a:bodyPr>
          <a:lstStyle/>
          <a:p>
            <a:pPr>
              <a:defRPr>
                <a:solidFill>
                  <a:srgbClr val="5AFCEB"/>
                </a:solidFill>
              </a:defRPr>
            </a:pPr>
            <a:r>
              <a:rPr b="1" cap="all">
                <a:latin typeface="+mj-lt"/>
                <a:ea typeface="+mj-ea"/>
                <a:cs typeface="+mj-cs"/>
                <a:sym typeface="Montserrat-Black"/>
              </a:rPr>
              <a:t>Cultivation</a:t>
            </a:r>
          </a:p>
          <a:p>
            <a:r>
              <a:t>The traditional method of planting coffee is to place 20 seeds in each hole at the beginning</a:t>
            </a:r>
          </a:p>
        </p:txBody>
      </p:sp>
      <p:sp>
        <p:nvSpPr>
          <p:cNvPr id="230" name="Image"/>
          <p:cNvSpPr>
            <a:spLocks noGrp="1"/>
          </p:cNvSpPr>
          <p:nvPr>
            <p:ph type="pic" sz="quarter" idx="23"/>
          </p:nvPr>
        </p:nvSpPr>
        <p:spPr>
          <a:xfrm>
            <a:off x="12610879" y="9264893"/>
            <a:ext cx="4075881" cy="2293244"/>
          </a:xfrm>
          <a:prstGeom prst="rect">
            <a:avLst/>
          </a:prstGeom>
        </p:spPr>
        <p:txBody>
          <a:bodyPr lIns="91439" tIns="45719" rIns="91439" bIns="45719">
            <a:noAutofit/>
          </a:bodyPr>
          <a:lstStyle/>
          <a:p>
            <a:endParaRPr/>
          </a:p>
        </p:txBody>
      </p:sp>
      <p:sp>
        <p:nvSpPr>
          <p:cNvPr id="231" name="The powers of a man’s mind are directly proportioned to the quantity of coffee he drinks."/>
          <p:cNvSpPr txBox="1">
            <a:spLocks noGrp="1"/>
          </p:cNvSpPr>
          <p:nvPr>
            <p:ph type="body" sz="quarter" idx="24"/>
          </p:nvPr>
        </p:nvSpPr>
        <p:spPr>
          <a:xfrm>
            <a:off x="2717200" y="1544718"/>
            <a:ext cx="19884569" cy="2683511"/>
          </a:xfrm>
          <a:prstGeom prst="rect">
            <a:avLst/>
          </a:prstGeom>
        </p:spPr>
        <p:txBody>
          <a:bodyPr anchor="ctr">
            <a:spAutoFit/>
          </a:bodyPr>
          <a:lstStyle/>
          <a:p>
            <a:pPr>
              <a:lnSpc>
                <a:spcPct val="90000"/>
              </a:lnSpc>
              <a:defRPr sz="8000" spc="-400">
                <a:latin typeface="Playfair Display"/>
                <a:ea typeface="Playfair Display"/>
                <a:cs typeface="Playfair Display"/>
                <a:sym typeface="Playfair Display"/>
              </a:defRPr>
            </a:pPr>
            <a:r>
              <a:rPr>
                <a:solidFill>
                  <a:srgbClr val="5AFCEB"/>
                </a:solidFill>
              </a:rPr>
              <a:t>The powers of a man’s</a:t>
            </a:r>
            <a:r>
              <a:t> mind are directly proportioned to the </a:t>
            </a:r>
            <a:r>
              <a:rPr>
                <a:solidFill>
                  <a:srgbClr val="5AFCEB"/>
                </a:solidFill>
              </a:rPr>
              <a:t>quantity of coffee</a:t>
            </a:r>
            <a:r>
              <a:t> he drinks.</a:t>
            </a:r>
          </a:p>
        </p:txBody>
      </p:sp>
      <p:sp>
        <p:nvSpPr>
          <p:cNvPr id="232" name="Line"/>
          <p:cNvSpPr>
            <a:spLocks noGrp="1"/>
          </p:cNvSpPr>
          <p:nvPr>
            <p:ph type="body" sz="quarter" idx="25"/>
          </p:nvPr>
        </p:nvSpPr>
        <p:spPr>
          <a:xfrm>
            <a:off x="2873287" y="4821236"/>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2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6">
    <p:bg>
      <p:bgPr>
        <a:solidFill>
          <a:srgbClr val="18242E"/>
        </a:solidFill>
        <a:effectLst/>
      </p:bgPr>
    </p:bg>
    <p:spTree>
      <p:nvGrpSpPr>
        <p:cNvPr id="1" name=""/>
        <p:cNvGrpSpPr/>
        <p:nvPr/>
      </p:nvGrpSpPr>
      <p:grpSpPr>
        <a:xfrm>
          <a:off x="0" y="0"/>
          <a:ext cx="0" cy="0"/>
          <a:chOff x="0" y="0"/>
          <a:chExt cx="0" cy="0"/>
        </a:xfrm>
      </p:grpSpPr>
      <p:sp>
        <p:nvSpPr>
          <p:cNvPr id="240"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241" name="Rounded Rectangle"/>
          <p:cNvSpPr>
            <a:spLocks noGrp="1"/>
          </p:cNvSpPr>
          <p:nvPr>
            <p:ph type="body" sz="quarter" idx="14"/>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242" name="C"/>
          <p:cNvSpPr txBox="1">
            <a:spLocks noGrp="1"/>
          </p:cNvSpPr>
          <p:nvPr>
            <p:ph type="body" sz="quarter" idx="15"/>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243" name="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p:cNvSpPr txBox="1">
            <a:spLocks noGrp="1"/>
          </p:cNvSpPr>
          <p:nvPr>
            <p:ph type="body" sz="quarter" idx="16"/>
          </p:nvPr>
        </p:nvSpPr>
        <p:spPr>
          <a:xfrm>
            <a:off x="2789861" y="7602454"/>
            <a:ext cx="8299440" cy="4559301"/>
          </a:xfrm>
          <a:prstGeom prst="rect">
            <a:avLst/>
          </a:prstGeom>
        </p:spPr>
        <p:txBody>
          <a:bodyPr>
            <a:spAutoFit/>
          </a:bodyPr>
          <a:lstStyle/>
          <a:p>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a:t>
            </a:r>
          </a:p>
        </p:txBody>
      </p:sp>
      <p:sp>
        <p:nvSpPr>
          <p:cNvPr id="244" name="Once ripe, coffee beans are picked, processed, and dried. Dried coffee beans are roasted to varying degrees, depending on the desired flavor. Roasted beans are ground and brewed to produce coffee as a beverage.Coffee is slightly acidic and can have a stimulating effect on humans because of its caffeine content. Coffee is one of the most popular drinks in the world.[3] It can be prepared and presented in a variety of ways (e.g., espresso, cappuccino, cafe latte,"/>
          <p:cNvSpPr txBox="1">
            <a:spLocks noGrp="1"/>
          </p:cNvSpPr>
          <p:nvPr>
            <p:ph type="body" sz="quarter" idx="17"/>
          </p:nvPr>
        </p:nvSpPr>
        <p:spPr>
          <a:xfrm>
            <a:off x="13306290" y="7602454"/>
            <a:ext cx="8299440" cy="4559301"/>
          </a:xfrm>
          <a:prstGeom prst="rect">
            <a:avLst/>
          </a:prstGeom>
        </p:spPr>
        <p:txBody>
          <a:bodyPr>
            <a:spAutoFit/>
          </a:bodyPr>
          <a:lstStyle/>
          <a:p>
            <a:r>
              <a:t>Once ripe, coffee beans are picked, processed, and dried. Dried coffee beans are roasted to varying degrees, depending on the desired flavor. Roasted beans are ground and brewed to produce coffee as a beverage.Coffee is slightly acidic and can have a stimulating effect on humans because of its caffeine content. Coffee is one of the most popular drinks in the world.[3] It can be prepared and presented in a variety of ways (e.g., espresso, cappuccino, cafe latte,</a:t>
            </a:r>
          </a:p>
        </p:txBody>
      </p:sp>
      <p:sp>
        <p:nvSpPr>
          <p:cNvPr id="245" name="Rounded Rectangle"/>
          <p:cNvSpPr>
            <a:spLocks noGrp="1"/>
          </p:cNvSpPr>
          <p:nvPr>
            <p:ph type="body" sz="quarter" idx="18"/>
          </p:nvPr>
        </p:nvSpPr>
        <p:spPr>
          <a:xfrm rot="18900000">
            <a:off x="2789027" y="621618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246" name="01"/>
          <p:cNvSpPr txBox="1">
            <a:spLocks noGrp="1"/>
          </p:cNvSpPr>
          <p:nvPr>
            <p:ph type="body" sz="quarter" idx="19"/>
          </p:nvPr>
        </p:nvSpPr>
        <p:spPr>
          <a:xfrm>
            <a:off x="2879407" y="6341328"/>
            <a:ext cx="813137"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01</a:t>
            </a:r>
          </a:p>
        </p:txBody>
      </p:sp>
      <p:sp>
        <p:nvSpPr>
          <p:cNvPr id="247" name="Rounded Rectangle"/>
          <p:cNvSpPr>
            <a:spLocks noGrp="1"/>
          </p:cNvSpPr>
          <p:nvPr>
            <p:ph type="body" sz="quarter" idx="20"/>
          </p:nvPr>
        </p:nvSpPr>
        <p:spPr>
          <a:xfrm rot="18900000">
            <a:off x="13406228" y="621618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248" name="02"/>
          <p:cNvSpPr txBox="1">
            <a:spLocks noGrp="1"/>
          </p:cNvSpPr>
          <p:nvPr>
            <p:ph type="body" sz="quarter" idx="21"/>
          </p:nvPr>
        </p:nvSpPr>
        <p:spPr>
          <a:xfrm>
            <a:off x="13499932" y="6331953"/>
            <a:ext cx="813137"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02</a:t>
            </a:r>
          </a:p>
        </p:txBody>
      </p:sp>
      <p:sp>
        <p:nvSpPr>
          <p:cNvPr id="249" name="If it wasn’t for the coffee, I’d have no…"/>
          <p:cNvSpPr txBox="1">
            <a:spLocks noGrp="1"/>
          </p:cNvSpPr>
          <p:nvPr>
            <p:ph type="body" sz="quarter" idx="22"/>
          </p:nvPr>
        </p:nvSpPr>
        <p:spPr>
          <a:xfrm>
            <a:off x="2717200" y="1544718"/>
            <a:ext cx="19884569" cy="2683511"/>
          </a:xfrm>
          <a:prstGeom prst="rect">
            <a:avLst/>
          </a:prstGeom>
        </p:spPr>
        <p:txBody>
          <a:bodyPr anchor="ctr">
            <a:spAutoFit/>
          </a:bodyPr>
          <a:lstStyle/>
          <a:p>
            <a:pPr>
              <a:lnSpc>
                <a:spcPct val="90000"/>
              </a:lnSpc>
              <a:defRPr sz="8000" spc="-400">
                <a:latin typeface="Playfair Display"/>
                <a:ea typeface="Playfair Display"/>
                <a:cs typeface="Playfair Display"/>
                <a:sym typeface="Playfair Display"/>
              </a:defRPr>
            </a:pPr>
            <a:r>
              <a:rPr>
                <a:solidFill>
                  <a:srgbClr val="5AFCEB"/>
                </a:solidFill>
              </a:rPr>
              <a:t>If it wasn’t for the coffee</a:t>
            </a:r>
            <a:r>
              <a:t>, I’d have no </a:t>
            </a:r>
          </a:p>
          <a:p>
            <a:pPr>
              <a:lnSpc>
                <a:spcPct val="90000"/>
              </a:lnSpc>
              <a:defRPr sz="8000" spc="-400">
                <a:latin typeface="Playfair Display"/>
                <a:ea typeface="Playfair Display"/>
                <a:cs typeface="Playfair Display"/>
                <a:sym typeface="Playfair Display"/>
              </a:defRPr>
            </a:pPr>
            <a:r>
              <a:t>identifiable personality </a:t>
            </a:r>
            <a:r>
              <a:rPr>
                <a:solidFill>
                  <a:srgbClr val="5AFCEB"/>
                </a:solidFill>
              </a:rPr>
              <a:t>whatsoever</a:t>
            </a:r>
            <a:r>
              <a:t>.</a:t>
            </a:r>
          </a:p>
        </p:txBody>
      </p:sp>
      <p:sp>
        <p:nvSpPr>
          <p:cNvPr id="250" name="Line"/>
          <p:cNvSpPr>
            <a:spLocks noGrp="1"/>
          </p:cNvSpPr>
          <p:nvPr>
            <p:ph type="body" sz="quarter" idx="23"/>
          </p:nvPr>
        </p:nvSpPr>
        <p:spPr>
          <a:xfrm>
            <a:off x="2873287" y="4821236"/>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2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7">
    <p:bg>
      <p:bgPr>
        <a:solidFill>
          <a:srgbClr val="18242E"/>
        </a:solidFill>
        <a:effectLst/>
      </p:bgPr>
    </p:bg>
    <p:spTree>
      <p:nvGrpSpPr>
        <p:cNvPr id="1" name=""/>
        <p:cNvGrpSpPr/>
        <p:nvPr/>
      </p:nvGrpSpPr>
      <p:grpSpPr>
        <a:xfrm>
          <a:off x="0" y="0"/>
          <a:ext cx="0" cy="0"/>
          <a:chOff x="0" y="0"/>
          <a:chExt cx="0" cy="0"/>
        </a:xfrm>
      </p:grpSpPr>
      <p:sp>
        <p:nvSpPr>
          <p:cNvPr id="258"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259" name="Rounded Rectangle"/>
          <p:cNvSpPr>
            <a:spLocks noGrp="1"/>
          </p:cNvSpPr>
          <p:nvPr>
            <p:ph type="body" sz="quarter" idx="14"/>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260" name="C"/>
          <p:cNvSpPr txBox="1">
            <a:spLocks noGrp="1"/>
          </p:cNvSpPr>
          <p:nvPr>
            <p:ph type="body" sz="quarter" idx="15"/>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261" name="Coffee is a brewed drink prepared from roasted coffee beans, which are the seeds of berries from the Coffea plant. The genus Coffea is native to tropical Africa, Madagascar, and the Comoros, Mauritius and Réunion in the Indian Ocean."/>
          <p:cNvSpPr txBox="1">
            <a:spLocks noGrp="1"/>
          </p:cNvSpPr>
          <p:nvPr>
            <p:ph type="body" sz="quarter" idx="16"/>
          </p:nvPr>
        </p:nvSpPr>
        <p:spPr>
          <a:xfrm>
            <a:off x="2789861" y="7856454"/>
            <a:ext cx="5310178" cy="4044951"/>
          </a:xfrm>
          <a:prstGeom prst="rect">
            <a:avLst/>
          </a:prstGeom>
        </p:spPr>
        <p:txBody>
          <a:bodyPr>
            <a:spAutoFit/>
          </a:bodyPr>
          <a:lstStyle/>
          <a:p>
            <a:r>
              <a:t>Coffee is a brewed drink prepared from roasted coffee beans, which are the seeds of berries from the Coffea plant. The genus Coffea is native to tropical Africa, Madagascar, and the Comoros, Mauritius and Réunion in the Indian Ocean.</a:t>
            </a:r>
          </a:p>
        </p:txBody>
      </p:sp>
      <p:sp>
        <p:nvSpPr>
          <p:cNvPr id="262" name="equatorial regions of the Americas, Southeast Asia, India, and Africa. The two most commonly grown are the highly regarded arabica, and the less sophisticated but stronger and more hardy robusta."/>
          <p:cNvSpPr txBox="1">
            <a:spLocks noGrp="1"/>
          </p:cNvSpPr>
          <p:nvPr>
            <p:ph type="body" sz="quarter" idx="17"/>
          </p:nvPr>
        </p:nvSpPr>
        <p:spPr>
          <a:xfrm>
            <a:off x="9452686" y="7856454"/>
            <a:ext cx="5310178" cy="3530601"/>
          </a:xfrm>
          <a:prstGeom prst="rect">
            <a:avLst/>
          </a:prstGeom>
        </p:spPr>
        <p:txBody>
          <a:bodyPr>
            <a:spAutoFit/>
          </a:bodyPr>
          <a:lstStyle/>
          <a:p>
            <a:r>
              <a:t>equatorial regions of the Americas, Southeast Asia, India, and Africa. The two most commonly grown are the highly regarded arabica, and the less sophisticated but stronger and more hardy robusta.</a:t>
            </a:r>
          </a:p>
        </p:txBody>
      </p:sp>
      <p:sp>
        <p:nvSpPr>
          <p:cNvPr id="263" name="Coffee is slightly acidic and can have a stimulating effect on humans because of its caffeine content. Coffee is one of the most popular drinks in the world.[3] It can be prepared and presented in a variety of ways (e.g., espresso, cappuccino, cafe latte, etc.). It is usually served hot,"/>
          <p:cNvSpPr txBox="1">
            <a:spLocks noGrp="1"/>
          </p:cNvSpPr>
          <p:nvPr>
            <p:ph type="body" sz="quarter" idx="18"/>
          </p:nvPr>
        </p:nvSpPr>
        <p:spPr>
          <a:xfrm>
            <a:off x="16115512" y="7691354"/>
            <a:ext cx="5310178" cy="4559301"/>
          </a:xfrm>
          <a:prstGeom prst="rect">
            <a:avLst/>
          </a:prstGeom>
        </p:spPr>
        <p:txBody>
          <a:bodyPr anchor="b">
            <a:spAutoFit/>
          </a:bodyPr>
          <a:lstStyle/>
          <a:p>
            <a:r>
              <a:t>Coffee is slightly acidic and can have a stimulating effect on humans because of its caffeine content. Coffee is one of the most popular drinks in the world.[3] It can be prepared and presented in a variety of ways (e.g., espresso, cappuccino, cafe latte, etc.). It is usually served hot,</a:t>
            </a:r>
          </a:p>
        </p:txBody>
      </p:sp>
      <p:sp>
        <p:nvSpPr>
          <p:cNvPr id="264" name="Rounded Rectangle"/>
          <p:cNvSpPr>
            <a:spLocks noGrp="1"/>
          </p:cNvSpPr>
          <p:nvPr>
            <p:ph type="body" sz="quarter" idx="19"/>
          </p:nvPr>
        </p:nvSpPr>
        <p:spPr>
          <a:xfrm rot="18900000">
            <a:off x="2789027" y="621618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265" name="01"/>
          <p:cNvSpPr txBox="1">
            <a:spLocks noGrp="1"/>
          </p:cNvSpPr>
          <p:nvPr>
            <p:ph type="body" sz="quarter" idx="20"/>
          </p:nvPr>
        </p:nvSpPr>
        <p:spPr>
          <a:xfrm>
            <a:off x="2882731" y="6331953"/>
            <a:ext cx="813138"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01</a:t>
            </a:r>
          </a:p>
        </p:txBody>
      </p:sp>
      <p:sp>
        <p:nvSpPr>
          <p:cNvPr id="266" name="Rounded Rectangle"/>
          <p:cNvSpPr>
            <a:spLocks noGrp="1"/>
          </p:cNvSpPr>
          <p:nvPr>
            <p:ph type="body" sz="quarter" idx="21"/>
          </p:nvPr>
        </p:nvSpPr>
        <p:spPr>
          <a:xfrm rot="18900000">
            <a:off x="9570828" y="621618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267" name="02"/>
          <p:cNvSpPr txBox="1">
            <a:spLocks noGrp="1"/>
          </p:cNvSpPr>
          <p:nvPr>
            <p:ph type="body" sz="quarter" idx="22"/>
          </p:nvPr>
        </p:nvSpPr>
        <p:spPr>
          <a:xfrm>
            <a:off x="9664532" y="6331953"/>
            <a:ext cx="813137"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02</a:t>
            </a:r>
          </a:p>
        </p:txBody>
      </p:sp>
      <p:sp>
        <p:nvSpPr>
          <p:cNvPr id="268" name="Rounded Rectangle"/>
          <p:cNvSpPr>
            <a:spLocks noGrp="1"/>
          </p:cNvSpPr>
          <p:nvPr>
            <p:ph type="body" sz="quarter" idx="23"/>
          </p:nvPr>
        </p:nvSpPr>
        <p:spPr>
          <a:xfrm rot="18900000">
            <a:off x="16352629" y="621618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269" name="03"/>
          <p:cNvSpPr txBox="1">
            <a:spLocks noGrp="1"/>
          </p:cNvSpPr>
          <p:nvPr>
            <p:ph type="body" sz="quarter" idx="24"/>
          </p:nvPr>
        </p:nvSpPr>
        <p:spPr>
          <a:xfrm>
            <a:off x="16446334" y="6331953"/>
            <a:ext cx="813137"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03</a:t>
            </a:r>
          </a:p>
        </p:txBody>
      </p:sp>
      <p:sp>
        <p:nvSpPr>
          <p:cNvPr id="270" name="I like coffee because it gives me the illusion…"/>
          <p:cNvSpPr txBox="1">
            <a:spLocks noGrp="1"/>
          </p:cNvSpPr>
          <p:nvPr>
            <p:ph type="body" sz="quarter" idx="25"/>
          </p:nvPr>
        </p:nvSpPr>
        <p:spPr>
          <a:xfrm>
            <a:off x="2717200" y="1544718"/>
            <a:ext cx="19884569" cy="2683511"/>
          </a:xfrm>
          <a:prstGeom prst="rect">
            <a:avLst/>
          </a:prstGeom>
        </p:spPr>
        <p:txBody>
          <a:bodyPr anchor="ctr">
            <a:spAutoFit/>
          </a:bodyPr>
          <a:lstStyle/>
          <a:p>
            <a:pPr>
              <a:lnSpc>
                <a:spcPct val="90000"/>
              </a:lnSpc>
              <a:defRPr sz="8000" spc="-400">
                <a:latin typeface="Playfair Display"/>
                <a:ea typeface="Playfair Display"/>
                <a:cs typeface="Playfair Display"/>
                <a:sym typeface="Playfair Display"/>
              </a:defRPr>
            </a:pPr>
            <a:r>
              <a:rPr>
                <a:solidFill>
                  <a:srgbClr val="5AFCEB"/>
                </a:solidFill>
              </a:rPr>
              <a:t>I like coffee</a:t>
            </a:r>
            <a:r>
              <a:t> because it gives me the illusion </a:t>
            </a:r>
          </a:p>
          <a:p>
            <a:pPr>
              <a:lnSpc>
                <a:spcPct val="90000"/>
              </a:lnSpc>
              <a:defRPr sz="8000" spc="-400">
                <a:latin typeface="Playfair Display"/>
                <a:ea typeface="Playfair Display"/>
                <a:cs typeface="Playfair Display"/>
                <a:sym typeface="Playfair Display"/>
              </a:defRPr>
            </a:pPr>
            <a:r>
              <a:t>that I might </a:t>
            </a:r>
            <a:r>
              <a:rPr>
                <a:solidFill>
                  <a:srgbClr val="5AFCEB"/>
                </a:solidFill>
              </a:rPr>
              <a:t>be awake.</a:t>
            </a:r>
          </a:p>
        </p:txBody>
      </p:sp>
      <p:sp>
        <p:nvSpPr>
          <p:cNvPr id="271" name="Line"/>
          <p:cNvSpPr>
            <a:spLocks noGrp="1"/>
          </p:cNvSpPr>
          <p:nvPr>
            <p:ph type="body" sz="quarter" idx="26"/>
          </p:nvPr>
        </p:nvSpPr>
        <p:spPr>
          <a:xfrm>
            <a:off x="2873287" y="4821236"/>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2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8">
    <p:bg>
      <p:bgPr>
        <a:solidFill>
          <a:srgbClr val="18242E"/>
        </a:solidFill>
        <a:effectLst/>
      </p:bgPr>
    </p:bg>
    <p:spTree>
      <p:nvGrpSpPr>
        <p:cNvPr id="1" name=""/>
        <p:cNvGrpSpPr/>
        <p:nvPr/>
      </p:nvGrpSpPr>
      <p:grpSpPr>
        <a:xfrm>
          <a:off x="0" y="0"/>
          <a:ext cx="0" cy="0"/>
          <a:chOff x="0" y="0"/>
          <a:chExt cx="0" cy="0"/>
        </a:xfrm>
      </p:grpSpPr>
      <p:sp>
        <p:nvSpPr>
          <p:cNvPr id="279"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280" name="Rounded Rectangle"/>
          <p:cNvSpPr>
            <a:spLocks noGrp="1"/>
          </p:cNvSpPr>
          <p:nvPr>
            <p:ph type="body" sz="quarter" idx="14"/>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281" name="C"/>
          <p:cNvSpPr txBox="1">
            <a:spLocks noGrp="1"/>
          </p:cNvSpPr>
          <p:nvPr>
            <p:ph type="body" sz="quarter" idx="15"/>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282" name="Etymology…"/>
          <p:cNvSpPr txBox="1">
            <a:spLocks noGrp="1"/>
          </p:cNvSpPr>
          <p:nvPr>
            <p:ph type="body" sz="quarter" idx="16"/>
          </p:nvPr>
        </p:nvSpPr>
        <p:spPr>
          <a:xfrm>
            <a:off x="4414859" y="6116554"/>
            <a:ext cx="6490186" cy="1968501"/>
          </a:xfrm>
          <a:prstGeom prst="rect">
            <a:avLst/>
          </a:prstGeom>
        </p:spPr>
        <p:txBody>
          <a:bodyPr>
            <a:spAutoFit/>
          </a:bodyPr>
          <a:lstStyle/>
          <a:p>
            <a:pPr>
              <a:defRPr>
                <a:solidFill>
                  <a:srgbClr val="5AFCEB"/>
                </a:solidFill>
              </a:defRPr>
            </a:pPr>
            <a:r>
              <a:rPr b="1" cap="all">
                <a:latin typeface="+mj-lt"/>
                <a:ea typeface="+mj-ea"/>
                <a:cs typeface="+mj-cs"/>
                <a:sym typeface="Montserrat-Black"/>
              </a:rPr>
              <a:t>Etymology</a:t>
            </a:r>
          </a:p>
          <a:p>
            <a:r>
              <a:t>The first reference to coffee in the English language is in the form chaona, dated to 1598 and understood</a:t>
            </a:r>
          </a:p>
        </p:txBody>
      </p:sp>
      <p:sp>
        <p:nvSpPr>
          <p:cNvPr id="283" name="Rounded Rectangle"/>
          <p:cNvSpPr>
            <a:spLocks noGrp="1"/>
          </p:cNvSpPr>
          <p:nvPr>
            <p:ph type="body" sz="quarter" idx="17"/>
          </p:nvPr>
        </p:nvSpPr>
        <p:spPr>
          <a:xfrm rot="18900000">
            <a:off x="2916027" y="6611728"/>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284" name="01"/>
          <p:cNvSpPr txBox="1">
            <a:spLocks noGrp="1"/>
          </p:cNvSpPr>
          <p:nvPr>
            <p:ph type="body" sz="quarter" idx="18"/>
          </p:nvPr>
        </p:nvSpPr>
        <p:spPr>
          <a:xfrm>
            <a:off x="3009731" y="6727494"/>
            <a:ext cx="813138" cy="742495"/>
          </a:xfrm>
          <a:prstGeom prst="rect">
            <a:avLst/>
          </a:prstGeom>
        </p:spPr>
        <p:txBody>
          <a:bodyPr anchor="ctr">
            <a:noAutofit/>
          </a:bodyPr>
          <a:lstStyle>
            <a:lvl1pPr algn="ctr">
              <a:defRPr sz="3000" cap="all" spc="150">
                <a:solidFill>
                  <a:srgbClr val="000000"/>
                </a:solidFill>
                <a:latin typeface="Montserrat Bold"/>
                <a:ea typeface="Montserrat Bold"/>
                <a:cs typeface="Montserrat Bold"/>
                <a:sym typeface="Montserrat Bold"/>
              </a:defRPr>
            </a:lvl1pPr>
          </a:lstStyle>
          <a:p>
            <a:r>
              <a:t>01</a:t>
            </a:r>
          </a:p>
        </p:txBody>
      </p:sp>
      <p:sp>
        <p:nvSpPr>
          <p:cNvPr id="285" name="History…"/>
          <p:cNvSpPr txBox="1">
            <a:spLocks noGrp="1"/>
          </p:cNvSpPr>
          <p:nvPr>
            <p:ph type="body" sz="quarter" idx="19"/>
          </p:nvPr>
        </p:nvSpPr>
        <p:spPr>
          <a:xfrm>
            <a:off x="4414859" y="9404013"/>
            <a:ext cx="6490186" cy="1968501"/>
          </a:xfrm>
          <a:prstGeom prst="rect">
            <a:avLst/>
          </a:prstGeom>
        </p:spPr>
        <p:txBody>
          <a:bodyPr>
            <a:spAutoFit/>
          </a:bodyPr>
          <a:lstStyle/>
          <a:p>
            <a:pPr>
              <a:defRPr>
                <a:solidFill>
                  <a:srgbClr val="5AFCEB"/>
                </a:solidFill>
              </a:defRPr>
            </a:pPr>
            <a:r>
              <a:rPr b="1" cap="all">
                <a:latin typeface="+mj-lt"/>
                <a:ea typeface="+mj-ea"/>
                <a:cs typeface="+mj-cs"/>
                <a:sym typeface="Montserrat-Black"/>
              </a:rPr>
              <a:t>History</a:t>
            </a:r>
          </a:p>
          <a:p>
            <a:r>
              <a:t>According to legend, ancestors of today's Oromo people in a region of Kaffa in Ethiopia were believed</a:t>
            </a:r>
          </a:p>
        </p:txBody>
      </p:sp>
      <p:sp>
        <p:nvSpPr>
          <p:cNvPr id="286" name="Rounded Rectangle"/>
          <p:cNvSpPr>
            <a:spLocks noGrp="1"/>
          </p:cNvSpPr>
          <p:nvPr>
            <p:ph type="body" sz="quarter" idx="20"/>
          </p:nvPr>
        </p:nvSpPr>
        <p:spPr>
          <a:xfrm rot="18900000">
            <a:off x="2916027" y="989918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287" name="02"/>
          <p:cNvSpPr txBox="1">
            <a:spLocks noGrp="1"/>
          </p:cNvSpPr>
          <p:nvPr>
            <p:ph type="body" sz="quarter" idx="21"/>
          </p:nvPr>
        </p:nvSpPr>
        <p:spPr>
          <a:xfrm>
            <a:off x="3009731" y="10014953"/>
            <a:ext cx="813138"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02</a:t>
            </a:r>
          </a:p>
        </p:txBody>
      </p:sp>
      <p:sp>
        <p:nvSpPr>
          <p:cNvPr id="288" name="Cultivation…"/>
          <p:cNvSpPr txBox="1">
            <a:spLocks noGrp="1"/>
          </p:cNvSpPr>
          <p:nvPr>
            <p:ph type="body" sz="quarter" idx="22"/>
          </p:nvPr>
        </p:nvSpPr>
        <p:spPr>
          <a:xfrm>
            <a:off x="14244659" y="9404013"/>
            <a:ext cx="6490186" cy="1968501"/>
          </a:xfrm>
          <a:prstGeom prst="rect">
            <a:avLst/>
          </a:prstGeom>
        </p:spPr>
        <p:txBody>
          <a:bodyPr>
            <a:spAutoFit/>
          </a:bodyPr>
          <a:lstStyle/>
          <a:p>
            <a:pPr>
              <a:defRPr>
                <a:solidFill>
                  <a:srgbClr val="5AFCEB"/>
                </a:solidFill>
              </a:defRPr>
            </a:pPr>
            <a:r>
              <a:rPr b="1" cap="all">
                <a:latin typeface="+mj-lt"/>
                <a:ea typeface="+mj-ea"/>
                <a:cs typeface="+mj-cs"/>
                <a:sym typeface="Montserrat-Black"/>
              </a:rPr>
              <a:t>Cultivation</a:t>
            </a:r>
          </a:p>
          <a:p>
            <a:r>
              <a:t>The traditional method of planting coffee is to place 20 seeds in each hole at the beginning of the rainy season.</a:t>
            </a:r>
          </a:p>
        </p:txBody>
      </p:sp>
      <p:sp>
        <p:nvSpPr>
          <p:cNvPr id="289" name="Rounded Rectangle"/>
          <p:cNvSpPr>
            <a:spLocks noGrp="1"/>
          </p:cNvSpPr>
          <p:nvPr>
            <p:ph type="body" sz="quarter" idx="23"/>
          </p:nvPr>
        </p:nvSpPr>
        <p:spPr>
          <a:xfrm rot="18900000">
            <a:off x="12745828" y="989918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290" name="04"/>
          <p:cNvSpPr txBox="1">
            <a:spLocks noGrp="1"/>
          </p:cNvSpPr>
          <p:nvPr>
            <p:ph type="body" sz="quarter" idx="24"/>
          </p:nvPr>
        </p:nvSpPr>
        <p:spPr>
          <a:xfrm>
            <a:off x="12839531" y="10014953"/>
            <a:ext cx="813138"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04</a:t>
            </a:r>
          </a:p>
        </p:txBody>
      </p:sp>
      <p:sp>
        <p:nvSpPr>
          <p:cNvPr id="291" name="Biology…"/>
          <p:cNvSpPr txBox="1">
            <a:spLocks noGrp="1"/>
          </p:cNvSpPr>
          <p:nvPr>
            <p:ph type="body" sz="quarter" idx="25"/>
          </p:nvPr>
        </p:nvSpPr>
        <p:spPr>
          <a:xfrm>
            <a:off x="14244659" y="6153150"/>
            <a:ext cx="6490186" cy="1968500"/>
          </a:xfrm>
          <a:prstGeom prst="rect">
            <a:avLst/>
          </a:prstGeom>
        </p:spPr>
        <p:txBody>
          <a:bodyPr>
            <a:spAutoFit/>
          </a:bodyPr>
          <a:lstStyle/>
          <a:p>
            <a:pPr>
              <a:defRPr>
                <a:solidFill>
                  <a:srgbClr val="5AFCEB"/>
                </a:solidFill>
              </a:defRPr>
            </a:pPr>
            <a:r>
              <a:rPr b="1" cap="all">
                <a:latin typeface="+mj-lt"/>
                <a:ea typeface="+mj-ea"/>
                <a:cs typeface="+mj-cs"/>
                <a:sym typeface="Montserrat-Black"/>
              </a:rPr>
              <a:t>Biology</a:t>
            </a:r>
          </a:p>
          <a:p>
            <a:r>
              <a:t>Several species of shrub of the genus Coffea produce the berries from which coffee is extracted.</a:t>
            </a:r>
          </a:p>
        </p:txBody>
      </p:sp>
      <p:sp>
        <p:nvSpPr>
          <p:cNvPr id="292" name="Rounded Rectangle"/>
          <p:cNvSpPr>
            <a:spLocks noGrp="1"/>
          </p:cNvSpPr>
          <p:nvPr>
            <p:ph type="body" sz="quarter" idx="26"/>
          </p:nvPr>
        </p:nvSpPr>
        <p:spPr>
          <a:xfrm rot="18900000">
            <a:off x="12745828" y="6648323"/>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293" name="03"/>
          <p:cNvSpPr txBox="1">
            <a:spLocks noGrp="1"/>
          </p:cNvSpPr>
          <p:nvPr>
            <p:ph type="body" sz="quarter" idx="27"/>
          </p:nvPr>
        </p:nvSpPr>
        <p:spPr>
          <a:xfrm>
            <a:off x="12839531" y="6764089"/>
            <a:ext cx="813138"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03</a:t>
            </a:r>
          </a:p>
        </p:txBody>
      </p:sp>
      <p:sp>
        <p:nvSpPr>
          <p:cNvPr id="294" name="I gave up coffee.…"/>
          <p:cNvSpPr txBox="1">
            <a:spLocks noGrp="1"/>
          </p:cNvSpPr>
          <p:nvPr>
            <p:ph type="body" sz="quarter" idx="28"/>
          </p:nvPr>
        </p:nvSpPr>
        <p:spPr>
          <a:xfrm>
            <a:off x="2717200" y="1544718"/>
            <a:ext cx="19249003" cy="268351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t>I gave up coffee. </a:t>
            </a:r>
          </a:p>
          <a:p>
            <a:pPr>
              <a:lnSpc>
                <a:spcPct val="90000"/>
              </a:lnSpc>
              <a:defRPr sz="8000" spc="-400">
                <a:latin typeface="Playfair Display"/>
                <a:ea typeface="Playfair Display"/>
                <a:cs typeface="Playfair Display"/>
                <a:sym typeface="Playfair Display"/>
              </a:defRPr>
            </a:pPr>
            <a:r>
              <a:t>It’s almost worse than giving up a lover.</a:t>
            </a:r>
          </a:p>
        </p:txBody>
      </p:sp>
      <p:sp>
        <p:nvSpPr>
          <p:cNvPr id="295" name="Line"/>
          <p:cNvSpPr>
            <a:spLocks noGrp="1"/>
          </p:cNvSpPr>
          <p:nvPr>
            <p:ph type="body" sz="quarter" idx="29"/>
          </p:nvPr>
        </p:nvSpPr>
        <p:spPr>
          <a:xfrm>
            <a:off x="2873287" y="4821236"/>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2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9">
    <p:bg>
      <p:bgPr>
        <a:solidFill>
          <a:srgbClr val="18242E"/>
        </a:solidFill>
        <a:effectLst/>
      </p:bgPr>
    </p:bg>
    <p:spTree>
      <p:nvGrpSpPr>
        <p:cNvPr id="1" name=""/>
        <p:cNvGrpSpPr/>
        <p:nvPr/>
      </p:nvGrpSpPr>
      <p:grpSpPr>
        <a:xfrm>
          <a:off x="0" y="0"/>
          <a:ext cx="0" cy="0"/>
          <a:chOff x="0" y="0"/>
          <a:chExt cx="0" cy="0"/>
        </a:xfrm>
      </p:grpSpPr>
      <p:sp>
        <p:nvSpPr>
          <p:cNvPr id="303"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304" name="Rounded Rectangle"/>
          <p:cNvSpPr>
            <a:spLocks noGrp="1"/>
          </p:cNvSpPr>
          <p:nvPr>
            <p:ph type="body" sz="quarter" idx="14"/>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305" name="C"/>
          <p:cNvSpPr txBox="1">
            <a:spLocks noGrp="1"/>
          </p:cNvSpPr>
          <p:nvPr>
            <p:ph type="body" sz="quarter" idx="15"/>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306" name="Grading roasted beans…"/>
          <p:cNvSpPr txBox="1">
            <a:spLocks noGrp="1"/>
          </p:cNvSpPr>
          <p:nvPr>
            <p:ph type="body" sz="quarter" idx="16"/>
          </p:nvPr>
        </p:nvSpPr>
        <p:spPr>
          <a:xfrm>
            <a:off x="2789861" y="8709438"/>
            <a:ext cx="8299440" cy="3511551"/>
          </a:xfrm>
          <a:prstGeom prst="rect">
            <a:avLst/>
          </a:prstGeom>
        </p:spPr>
        <p:txBody>
          <a:bodyPr>
            <a:spAutoFit/>
          </a:bodyPr>
          <a:lstStyle/>
          <a:p>
            <a:pPr>
              <a:defRPr>
                <a:solidFill>
                  <a:srgbClr val="5AFCEB"/>
                </a:solidFill>
              </a:defRPr>
            </a:pPr>
            <a:r>
              <a:rPr b="1" cap="all">
                <a:latin typeface="+mj-lt"/>
                <a:ea typeface="+mj-ea"/>
                <a:cs typeface="+mj-cs"/>
                <a:sym typeface="Montserrat-Black"/>
              </a:rPr>
              <a:t>Grading roasted beans</a:t>
            </a:r>
          </a:p>
          <a:p>
            <a:r>
              <a:t>Depending on the color of the roasted beans as perceived by the human eye, they will be labeled as light, medium light, medium, medium dark, dark, or very dark. A more accurate method of discerning the degree of roast involves measuring the reflected light from roasted seeds</a:t>
            </a:r>
          </a:p>
        </p:txBody>
      </p:sp>
      <p:sp>
        <p:nvSpPr>
          <p:cNvPr id="307" name="Image"/>
          <p:cNvSpPr>
            <a:spLocks noGrp="1"/>
          </p:cNvSpPr>
          <p:nvPr>
            <p:ph type="pic" sz="quarter" idx="17"/>
          </p:nvPr>
        </p:nvSpPr>
        <p:spPr>
          <a:xfrm>
            <a:off x="6271211" y="6189630"/>
            <a:ext cx="1336740" cy="1336741"/>
          </a:xfrm>
          <a:prstGeom prst="rect">
            <a:avLst/>
          </a:prstGeom>
        </p:spPr>
        <p:txBody>
          <a:bodyPr lIns="91439" tIns="45719" rIns="91439" bIns="45719">
            <a:noAutofit/>
          </a:bodyPr>
          <a:lstStyle/>
          <a:p>
            <a:endParaRPr/>
          </a:p>
        </p:txBody>
      </p:sp>
      <p:sp>
        <p:nvSpPr>
          <p:cNvPr id="308" name="Image"/>
          <p:cNvSpPr>
            <a:spLocks noGrp="1"/>
          </p:cNvSpPr>
          <p:nvPr>
            <p:ph type="pic" sz="quarter" idx="18"/>
          </p:nvPr>
        </p:nvSpPr>
        <p:spPr>
          <a:xfrm>
            <a:off x="16903062" y="6305053"/>
            <a:ext cx="1105894" cy="1105894"/>
          </a:xfrm>
          <a:prstGeom prst="rect">
            <a:avLst/>
          </a:prstGeom>
        </p:spPr>
        <p:txBody>
          <a:bodyPr lIns="91439" tIns="45719" rIns="91439" bIns="45719">
            <a:noAutofit/>
          </a:bodyPr>
          <a:lstStyle/>
          <a:p>
            <a:endParaRPr/>
          </a:p>
        </p:txBody>
      </p:sp>
      <p:sp>
        <p:nvSpPr>
          <p:cNvPr id="309" name="Roast characteristics…"/>
          <p:cNvSpPr txBox="1">
            <a:spLocks noGrp="1"/>
          </p:cNvSpPr>
          <p:nvPr>
            <p:ph type="body" sz="quarter" idx="19"/>
          </p:nvPr>
        </p:nvSpPr>
        <p:spPr>
          <a:xfrm>
            <a:off x="13306290" y="8709438"/>
            <a:ext cx="8299440" cy="3511551"/>
          </a:xfrm>
          <a:prstGeom prst="rect">
            <a:avLst/>
          </a:prstGeom>
        </p:spPr>
        <p:txBody>
          <a:bodyPr>
            <a:spAutoFit/>
          </a:bodyPr>
          <a:lstStyle/>
          <a:p>
            <a:pPr>
              <a:defRPr>
                <a:solidFill>
                  <a:srgbClr val="5AFCEB"/>
                </a:solidFill>
              </a:defRPr>
            </a:pPr>
            <a:r>
              <a:rPr b="1" cap="all">
                <a:latin typeface="+mj-lt"/>
                <a:ea typeface="+mj-ea"/>
                <a:cs typeface="+mj-cs"/>
                <a:sym typeface="Montserrat-Black"/>
              </a:rPr>
              <a:t>Roast characteristics</a:t>
            </a:r>
          </a:p>
          <a:p>
            <a:r>
              <a:t>The degree of roast has an effect upon coffee flavor and body. Darker roasts are generally bolder because they have less fiber content and a more sugary flavor. Lighter roasts have a more complex and therefore perceived stronger flavor from aromatic oils and acids otherwise destroyed by longer roasting times.</a:t>
            </a:r>
          </a:p>
        </p:txBody>
      </p:sp>
      <p:sp>
        <p:nvSpPr>
          <p:cNvPr id="310" name="What on earth could be more luxurious than a sofa, a book, and a cup of coffee?"/>
          <p:cNvSpPr txBox="1">
            <a:spLocks noGrp="1"/>
          </p:cNvSpPr>
          <p:nvPr>
            <p:ph type="body" sz="quarter" idx="20"/>
          </p:nvPr>
        </p:nvSpPr>
        <p:spPr>
          <a:xfrm>
            <a:off x="2717200" y="1544718"/>
            <a:ext cx="19249003" cy="268351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What on earth </a:t>
            </a:r>
            <a:r>
              <a:t>could be more luxurious </a:t>
            </a:r>
            <a:r>
              <a:rPr>
                <a:solidFill>
                  <a:srgbClr val="FFFFFF"/>
                </a:solidFill>
              </a:rPr>
              <a:t>than a sofa, a book, and</a:t>
            </a:r>
            <a:r>
              <a:t> a cup of coffee?</a:t>
            </a:r>
          </a:p>
        </p:txBody>
      </p:sp>
      <p:sp>
        <p:nvSpPr>
          <p:cNvPr id="311" name="Line"/>
          <p:cNvSpPr>
            <a:spLocks noGrp="1"/>
          </p:cNvSpPr>
          <p:nvPr>
            <p:ph type="body" sz="quarter" idx="21"/>
          </p:nvPr>
        </p:nvSpPr>
        <p:spPr>
          <a:xfrm>
            <a:off x="2873287" y="4821236"/>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3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02">
    <p:spTree>
      <p:nvGrpSpPr>
        <p:cNvPr id="1" name=""/>
        <p:cNvGrpSpPr/>
        <p:nvPr/>
      </p:nvGrpSpPr>
      <p:grpSpPr>
        <a:xfrm>
          <a:off x="0" y="0"/>
          <a:ext cx="0" cy="0"/>
          <a:chOff x="0" y="0"/>
          <a:chExt cx="0" cy="0"/>
        </a:xfrm>
      </p:grpSpPr>
      <p:sp>
        <p:nvSpPr>
          <p:cNvPr id="25" name="Image"/>
          <p:cNvSpPr>
            <a:spLocks noGrp="1"/>
          </p:cNvSpPr>
          <p:nvPr>
            <p:ph type="pic" idx="13"/>
          </p:nvPr>
        </p:nvSpPr>
        <p:spPr>
          <a:xfrm>
            <a:off x="2976" y="0"/>
            <a:ext cx="24378048" cy="13716000"/>
          </a:xfrm>
          <a:prstGeom prst="rect">
            <a:avLst/>
          </a:prstGeom>
        </p:spPr>
        <p:txBody>
          <a:bodyPr lIns="91439" tIns="45719" rIns="91439" bIns="45719">
            <a:noAutofit/>
          </a:bodyPr>
          <a:lstStyle/>
          <a:p>
            <a:endParaRPr/>
          </a:p>
        </p:txBody>
      </p:sp>
      <p:sp>
        <p:nvSpPr>
          <p:cNvPr id="26" name="Rectangle"/>
          <p:cNvSpPr>
            <a:spLocks noGrp="1"/>
          </p:cNvSpPr>
          <p:nvPr>
            <p:ph type="body" idx="14"/>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27" name="A complete &amp; proffesionnal presentation template"/>
          <p:cNvSpPr txBox="1">
            <a:spLocks noGrp="1"/>
          </p:cNvSpPr>
          <p:nvPr>
            <p:ph type="body" sz="quarter" idx="15"/>
          </p:nvPr>
        </p:nvSpPr>
        <p:spPr>
          <a:xfrm>
            <a:off x="4882885" y="7690853"/>
            <a:ext cx="14618230" cy="469901"/>
          </a:xfrm>
          <a:prstGeom prst="rect">
            <a:avLst/>
          </a:prstGeom>
        </p:spPr>
        <p:txBody>
          <a:bodyPr anchor="ctr">
            <a:spAutoFit/>
          </a:bodyPr>
          <a:lstStyle>
            <a:lvl1pPr algn="ctr">
              <a:defRPr sz="2400" cap="all" spc="360">
                <a:solidFill>
                  <a:srgbClr val="5AFCEB"/>
                </a:solidFill>
                <a:latin typeface="+mn-lt"/>
                <a:ea typeface="+mn-ea"/>
                <a:cs typeface="+mn-cs"/>
                <a:sym typeface="Montserrat Regular"/>
              </a:defRPr>
            </a:lvl1pPr>
          </a:lstStyle>
          <a:p>
            <a:r>
              <a:t>A complete &amp; proffesionnal presentation template</a:t>
            </a:r>
          </a:p>
        </p:txBody>
      </p:sp>
      <p:sp>
        <p:nvSpPr>
          <p:cNvPr id="28" name="COFFEE"/>
          <p:cNvSpPr txBox="1">
            <a:spLocks noGrp="1"/>
          </p:cNvSpPr>
          <p:nvPr>
            <p:ph type="body" sz="quarter" idx="16"/>
          </p:nvPr>
        </p:nvSpPr>
        <p:spPr>
          <a:xfrm>
            <a:off x="3368610" y="4898021"/>
            <a:ext cx="17646780" cy="2387601"/>
          </a:xfrm>
          <a:prstGeom prst="rect">
            <a:avLst/>
          </a:prstGeom>
        </p:spPr>
        <p:txBody>
          <a:bodyPr anchor="ctr">
            <a:spAutoFit/>
          </a:bodyPr>
          <a:lstStyle>
            <a:lvl1pPr algn="ctr">
              <a:lnSpc>
                <a:spcPct val="90000"/>
              </a:lnSpc>
              <a:defRPr sz="15000" b="1" cap="all" spc="3750">
                <a:latin typeface="+mj-lt"/>
                <a:ea typeface="+mj-ea"/>
                <a:cs typeface="+mj-cs"/>
                <a:sym typeface="Montserrat-Black"/>
              </a:defRPr>
            </a:lvl1pPr>
          </a:lstStyle>
          <a:p>
            <a:r>
              <a:t>COFFEE</a:t>
            </a:r>
          </a:p>
        </p:txBody>
      </p:sp>
      <p:sp>
        <p:nvSpPr>
          <p:cNvPr id="29" name="infos@mail.com"/>
          <p:cNvSpPr txBox="1">
            <a:spLocks noGrp="1"/>
          </p:cNvSpPr>
          <p:nvPr>
            <p:ph type="body" sz="quarter" idx="17"/>
          </p:nvPr>
        </p:nvSpPr>
        <p:spPr>
          <a:xfrm>
            <a:off x="7137280" y="11543631"/>
            <a:ext cx="2756231" cy="381001"/>
          </a:xfrm>
          <a:prstGeom prst="rect">
            <a:avLst/>
          </a:prstGeom>
        </p:spPr>
        <p:txBody>
          <a:bodyPr wrap="none" anchor="ctr">
            <a:spAutoFit/>
          </a:bodyPr>
          <a:lstStyle>
            <a:lvl1pPr>
              <a:defRPr sz="1800" cap="all" spc="270"/>
            </a:lvl1pPr>
          </a:lstStyle>
          <a:p>
            <a:r>
              <a:t>infos@mail.com</a:t>
            </a:r>
          </a:p>
        </p:txBody>
      </p:sp>
      <p:sp>
        <p:nvSpPr>
          <p:cNvPr id="30" name="websiteurl.com"/>
          <p:cNvSpPr txBox="1">
            <a:spLocks noGrp="1"/>
          </p:cNvSpPr>
          <p:nvPr>
            <p:ph type="body" sz="quarter" idx="18"/>
          </p:nvPr>
        </p:nvSpPr>
        <p:spPr>
          <a:xfrm>
            <a:off x="11175207" y="11543631"/>
            <a:ext cx="2753031" cy="381001"/>
          </a:xfrm>
          <a:prstGeom prst="rect">
            <a:avLst/>
          </a:prstGeom>
        </p:spPr>
        <p:txBody>
          <a:bodyPr wrap="none" anchor="ctr">
            <a:spAutoFit/>
          </a:bodyPr>
          <a:lstStyle>
            <a:lvl1pPr>
              <a:defRPr sz="1800" cap="all" spc="270">
                <a:hlinkClick r:id="rId2"/>
              </a:defRPr>
            </a:lvl1pPr>
          </a:lstStyle>
          <a:p>
            <a:r>
              <a:rPr>
                <a:hlinkClick r:id="rId2"/>
              </a:rPr>
              <a:t>websiteurl.com</a:t>
            </a:r>
          </a:p>
        </p:txBody>
      </p:sp>
      <p:sp>
        <p:nvSpPr>
          <p:cNvPr id="31" name="@twittername"/>
          <p:cNvSpPr txBox="1">
            <a:spLocks noGrp="1"/>
          </p:cNvSpPr>
          <p:nvPr>
            <p:ph type="body" sz="quarter" idx="19"/>
          </p:nvPr>
        </p:nvSpPr>
        <p:spPr>
          <a:xfrm>
            <a:off x="15302253" y="11543631"/>
            <a:ext cx="2498599" cy="381001"/>
          </a:xfrm>
          <a:prstGeom prst="rect">
            <a:avLst/>
          </a:prstGeom>
        </p:spPr>
        <p:txBody>
          <a:bodyPr wrap="none" anchor="ctr">
            <a:spAutoFit/>
          </a:bodyPr>
          <a:lstStyle>
            <a:lvl1pPr>
              <a:defRPr sz="1800" cap="all" spc="270"/>
            </a:lvl1pPr>
          </a:lstStyle>
          <a:p>
            <a:r>
              <a:t>@twittername</a:t>
            </a:r>
          </a:p>
        </p:txBody>
      </p:sp>
      <p:sp>
        <p:nvSpPr>
          <p:cNvPr id="32" name="Image"/>
          <p:cNvSpPr>
            <a:spLocks noGrp="1"/>
          </p:cNvSpPr>
          <p:nvPr>
            <p:ph type="pic" sz="quarter" idx="20"/>
          </p:nvPr>
        </p:nvSpPr>
        <p:spPr>
          <a:xfrm>
            <a:off x="6604717" y="11549981"/>
            <a:ext cx="368301" cy="368301"/>
          </a:xfrm>
          <a:prstGeom prst="rect">
            <a:avLst/>
          </a:prstGeom>
        </p:spPr>
        <p:txBody>
          <a:bodyPr lIns="91439" tIns="45719" rIns="91439" bIns="45719">
            <a:noAutofit/>
          </a:bodyPr>
          <a:lstStyle/>
          <a:p>
            <a:endParaRPr/>
          </a:p>
        </p:txBody>
      </p:sp>
      <p:sp>
        <p:nvSpPr>
          <p:cNvPr id="33" name="Image"/>
          <p:cNvSpPr>
            <a:spLocks noGrp="1"/>
          </p:cNvSpPr>
          <p:nvPr>
            <p:ph type="pic" sz="quarter" idx="21"/>
          </p:nvPr>
        </p:nvSpPr>
        <p:spPr>
          <a:xfrm>
            <a:off x="10699485" y="11549981"/>
            <a:ext cx="368301" cy="368301"/>
          </a:xfrm>
          <a:prstGeom prst="rect">
            <a:avLst/>
          </a:prstGeom>
        </p:spPr>
        <p:txBody>
          <a:bodyPr lIns="91439" tIns="45719" rIns="91439" bIns="45719">
            <a:noAutofit/>
          </a:bodyPr>
          <a:lstStyle/>
          <a:p>
            <a:endParaRPr/>
          </a:p>
        </p:txBody>
      </p:sp>
      <p:sp>
        <p:nvSpPr>
          <p:cNvPr id="34" name="Image"/>
          <p:cNvSpPr>
            <a:spLocks noGrp="1"/>
          </p:cNvSpPr>
          <p:nvPr>
            <p:ph type="pic" sz="quarter" idx="22"/>
          </p:nvPr>
        </p:nvSpPr>
        <p:spPr>
          <a:xfrm>
            <a:off x="14758258" y="11549981"/>
            <a:ext cx="368301" cy="368301"/>
          </a:xfrm>
          <a:prstGeom prst="rect">
            <a:avLst/>
          </a:prstGeom>
        </p:spPr>
        <p:txBody>
          <a:bodyPr lIns="91439" tIns="45719" rIns="91439" bIns="45719">
            <a:noAutofit/>
          </a:bodyPr>
          <a:lstStyle/>
          <a:p>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20">
    <p:bg>
      <p:bgPr>
        <a:solidFill>
          <a:srgbClr val="18242E"/>
        </a:solidFill>
        <a:effectLst/>
      </p:bgPr>
    </p:bg>
    <p:spTree>
      <p:nvGrpSpPr>
        <p:cNvPr id="1" name=""/>
        <p:cNvGrpSpPr/>
        <p:nvPr/>
      </p:nvGrpSpPr>
      <p:grpSpPr>
        <a:xfrm>
          <a:off x="0" y="0"/>
          <a:ext cx="0" cy="0"/>
          <a:chOff x="0" y="0"/>
          <a:chExt cx="0" cy="0"/>
        </a:xfrm>
      </p:grpSpPr>
      <p:sp>
        <p:nvSpPr>
          <p:cNvPr id="319"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320" name="Rounded Rectangle"/>
          <p:cNvSpPr>
            <a:spLocks noGrp="1"/>
          </p:cNvSpPr>
          <p:nvPr>
            <p:ph type="body" sz="quarter" idx="14"/>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321" name="C"/>
          <p:cNvSpPr txBox="1">
            <a:spLocks noGrp="1"/>
          </p:cNvSpPr>
          <p:nvPr>
            <p:ph type="body" sz="quarter" idx="15"/>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322" name="Image"/>
          <p:cNvSpPr>
            <a:spLocks noGrp="1"/>
          </p:cNvSpPr>
          <p:nvPr>
            <p:ph type="pic" sz="quarter" idx="16"/>
          </p:nvPr>
        </p:nvSpPr>
        <p:spPr>
          <a:xfrm>
            <a:off x="4776580" y="6189630"/>
            <a:ext cx="1336740" cy="1336741"/>
          </a:xfrm>
          <a:prstGeom prst="rect">
            <a:avLst/>
          </a:prstGeom>
        </p:spPr>
        <p:txBody>
          <a:bodyPr lIns="91439" tIns="45719" rIns="91439" bIns="45719">
            <a:noAutofit/>
          </a:bodyPr>
          <a:lstStyle/>
          <a:p>
            <a:endParaRPr/>
          </a:p>
        </p:txBody>
      </p:sp>
      <p:sp>
        <p:nvSpPr>
          <p:cNvPr id="323" name="Image"/>
          <p:cNvSpPr>
            <a:spLocks noGrp="1"/>
          </p:cNvSpPr>
          <p:nvPr>
            <p:ph type="pic" sz="quarter" idx="17"/>
          </p:nvPr>
        </p:nvSpPr>
        <p:spPr>
          <a:xfrm>
            <a:off x="11219953" y="6305053"/>
            <a:ext cx="1105894" cy="1105894"/>
          </a:xfrm>
          <a:prstGeom prst="rect">
            <a:avLst/>
          </a:prstGeom>
        </p:spPr>
        <p:txBody>
          <a:bodyPr lIns="91439" tIns="45719" rIns="91439" bIns="45719">
            <a:noAutofit/>
          </a:bodyPr>
          <a:lstStyle/>
          <a:p>
            <a:endParaRPr/>
          </a:p>
        </p:txBody>
      </p:sp>
      <p:sp>
        <p:nvSpPr>
          <p:cNvPr id="324" name="Image"/>
          <p:cNvSpPr>
            <a:spLocks noGrp="1"/>
          </p:cNvSpPr>
          <p:nvPr>
            <p:ph type="pic" sz="quarter" idx="18"/>
          </p:nvPr>
        </p:nvSpPr>
        <p:spPr>
          <a:xfrm>
            <a:off x="17982507" y="6069905"/>
            <a:ext cx="1576190" cy="1576190"/>
          </a:xfrm>
          <a:prstGeom prst="rect">
            <a:avLst/>
          </a:prstGeom>
        </p:spPr>
        <p:txBody>
          <a:bodyPr lIns="91439" tIns="45719" rIns="91439" bIns="45719">
            <a:noAutofit/>
          </a:bodyPr>
          <a:lstStyle/>
          <a:p>
            <a:endParaRPr/>
          </a:p>
        </p:txBody>
      </p:sp>
      <p:sp>
        <p:nvSpPr>
          <p:cNvPr id="325" name="Grading roasted beans…"/>
          <p:cNvSpPr txBox="1">
            <a:spLocks noGrp="1"/>
          </p:cNvSpPr>
          <p:nvPr>
            <p:ph type="body" sz="quarter" idx="19"/>
          </p:nvPr>
        </p:nvSpPr>
        <p:spPr>
          <a:xfrm>
            <a:off x="2789861" y="8769013"/>
            <a:ext cx="5478627" cy="2997201"/>
          </a:xfrm>
          <a:prstGeom prst="rect">
            <a:avLst/>
          </a:prstGeom>
        </p:spPr>
        <p:txBody>
          <a:bodyPr>
            <a:spAutoFit/>
          </a:bodyPr>
          <a:lstStyle/>
          <a:p>
            <a:pPr>
              <a:defRPr>
                <a:solidFill>
                  <a:srgbClr val="5AFCEB"/>
                </a:solidFill>
              </a:defRPr>
            </a:pPr>
            <a:r>
              <a:rPr b="1" cap="all">
                <a:latin typeface="+mj-lt"/>
                <a:ea typeface="+mj-ea"/>
                <a:cs typeface="+mj-cs"/>
                <a:sym typeface="Montserrat-Black"/>
              </a:rPr>
              <a:t>Grading roasted beans</a:t>
            </a:r>
          </a:p>
          <a:p>
            <a:r>
              <a:t>Depending on the color of the roasted beans as perceived by the human eye, they will be labeled as light, medium light, medium, medium dark, dark, or very dark.</a:t>
            </a:r>
          </a:p>
        </p:txBody>
      </p:sp>
      <p:sp>
        <p:nvSpPr>
          <p:cNvPr id="326" name="Roast characteristics…"/>
          <p:cNvSpPr txBox="1">
            <a:spLocks noGrp="1"/>
          </p:cNvSpPr>
          <p:nvPr>
            <p:ph type="body" sz="quarter" idx="20"/>
          </p:nvPr>
        </p:nvSpPr>
        <p:spPr>
          <a:xfrm>
            <a:off x="9536911" y="8769013"/>
            <a:ext cx="5310177" cy="2997201"/>
          </a:xfrm>
          <a:prstGeom prst="rect">
            <a:avLst/>
          </a:prstGeom>
        </p:spPr>
        <p:txBody>
          <a:bodyPr>
            <a:spAutoFit/>
          </a:bodyPr>
          <a:lstStyle/>
          <a:p>
            <a:pPr>
              <a:defRPr>
                <a:solidFill>
                  <a:srgbClr val="5AFCEB"/>
                </a:solidFill>
              </a:defRPr>
            </a:pPr>
            <a:r>
              <a:rPr b="1" cap="all">
                <a:latin typeface="+mj-lt"/>
                <a:ea typeface="+mj-ea"/>
                <a:cs typeface="+mj-cs"/>
                <a:sym typeface="Montserrat-Black"/>
              </a:rPr>
              <a:t>Roast characteristics</a:t>
            </a:r>
          </a:p>
          <a:p>
            <a:r>
              <a:t>The degree of roast has an effect upon coffee flavor and body. Darker roasts are generally bolder because they have less fiber content and a more sugary flavor.</a:t>
            </a:r>
          </a:p>
        </p:txBody>
      </p:sp>
      <p:sp>
        <p:nvSpPr>
          <p:cNvPr id="327" name="Decaffeination…"/>
          <p:cNvSpPr txBox="1">
            <a:spLocks noGrp="1"/>
          </p:cNvSpPr>
          <p:nvPr>
            <p:ph type="body" sz="quarter" idx="21"/>
          </p:nvPr>
        </p:nvSpPr>
        <p:spPr>
          <a:xfrm>
            <a:off x="16115510" y="8769013"/>
            <a:ext cx="5310178" cy="2997201"/>
          </a:xfrm>
          <a:prstGeom prst="rect">
            <a:avLst/>
          </a:prstGeom>
        </p:spPr>
        <p:txBody>
          <a:bodyPr>
            <a:spAutoFit/>
          </a:bodyPr>
          <a:lstStyle/>
          <a:p>
            <a:pPr>
              <a:defRPr b="1" cap="all">
                <a:solidFill>
                  <a:srgbClr val="5AFCEB"/>
                </a:solidFill>
                <a:latin typeface="+mj-lt"/>
                <a:ea typeface="+mj-ea"/>
                <a:cs typeface="+mj-cs"/>
                <a:sym typeface="Montserrat-Black"/>
              </a:defRPr>
            </a:pPr>
            <a:r>
              <a:t>Decaffeination</a:t>
            </a:r>
          </a:p>
          <a:p>
            <a:r>
              <a:t>Decaffeination may also be part of the processing that coffee seeds undergo. Seeds are decaffeinated when they are still green. Many methods can remove to.</a:t>
            </a:r>
          </a:p>
        </p:txBody>
      </p:sp>
      <p:sp>
        <p:nvSpPr>
          <p:cNvPr id="328" name="I judge a restaurant by the bread…"/>
          <p:cNvSpPr txBox="1">
            <a:spLocks noGrp="1"/>
          </p:cNvSpPr>
          <p:nvPr>
            <p:ph type="body" sz="quarter" idx="22"/>
          </p:nvPr>
        </p:nvSpPr>
        <p:spPr>
          <a:xfrm>
            <a:off x="2717200" y="1544718"/>
            <a:ext cx="19249003" cy="268351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I judge a </a:t>
            </a:r>
            <a:r>
              <a:t>restaurant</a:t>
            </a:r>
            <a:r>
              <a:rPr>
                <a:solidFill>
                  <a:srgbClr val="FFFFFF"/>
                </a:solidFill>
              </a:rPr>
              <a:t> by the bread </a:t>
            </a:r>
          </a:p>
          <a:p>
            <a:pPr>
              <a:lnSpc>
                <a:spcPct val="90000"/>
              </a:lnSpc>
              <a:defRPr sz="8000" spc="-400">
                <a:solidFill>
                  <a:srgbClr val="5AFCEB"/>
                </a:solidFill>
                <a:latin typeface="Playfair Display"/>
                <a:ea typeface="Playfair Display"/>
                <a:cs typeface="Playfair Display"/>
                <a:sym typeface="Playfair Display"/>
              </a:defRPr>
            </a:pPr>
            <a:r>
              <a:t>and the coffee</a:t>
            </a:r>
            <a:r>
              <a:rPr>
                <a:solidFill>
                  <a:srgbClr val="FFFFFF"/>
                </a:solidFill>
              </a:rPr>
              <a:t>.</a:t>
            </a:r>
          </a:p>
        </p:txBody>
      </p:sp>
      <p:sp>
        <p:nvSpPr>
          <p:cNvPr id="329" name="Line"/>
          <p:cNvSpPr>
            <a:spLocks noGrp="1"/>
          </p:cNvSpPr>
          <p:nvPr>
            <p:ph type="body" sz="quarter" idx="23"/>
          </p:nvPr>
        </p:nvSpPr>
        <p:spPr>
          <a:xfrm>
            <a:off x="2873287" y="4821236"/>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3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21">
    <p:bg>
      <p:bgPr>
        <a:solidFill>
          <a:srgbClr val="18242E"/>
        </a:solidFill>
        <a:effectLst/>
      </p:bgPr>
    </p:bg>
    <p:spTree>
      <p:nvGrpSpPr>
        <p:cNvPr id="1" name=""/>
        <p:cNvGrpSpPr/>
        <p:nvPr/>
      </p:nvGrpSpPr>
      <p:grpSpPr>
        <a:xfrm>
          <a:off x="0" y="0"/>
          <a:ext cx="0" cy="0"/>
          <a:chOff x="0" y="0"/>
          <a:chExt cx="0" cy="0"/>
        </a:xfrm>
      </p:grpSpPr>
      <p:sp>
        <p:nvSpPr>
          <p:cNvPr id="337"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338" name="Rounded Rectangle"/>
          <p:cNvSpPr>
            <a:spLocks noGrp="1"/>
          </p:cNvSpPr>
          <p:nvPr>
            <p:ph type="body" sz="quarter" idx="14"/>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339" name="C"/>
          <p:cNvSpPr txBox="1">
            <a:spLocks noGrp="1"/>
          </p:cNvSpPr>
          <p:nvPr>
            <p:ph type="body" sz="quarter" idx="15"/>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340" name="Roast characteristics…"/>
          <p:cNvSpPr txBox="1">
            <a:spLocks noGrp="1"/>
          </p:cNvSpPr>
          <p:nvPr>
            <p:ph type="body" sz="quarter" idx="16"/>
          </p:nvPr>
        </p:nvSpPr>
        <p:spPr>
          <a:xfrm>
            <a:off x="4414859" y="9404013"/>
            <a:ext cx="6490186" cy="1968501"/>
          </a:xfrm>
          <a:prstGeom prst="rect">
            <a:avLst/>
          </a:prstGeom>
        </p:spPr>
        <p:txBody>
          <a:bodyPr>
            <a:spAutoFit/>
          </a:bodyPr>
          <a:lstStyle/>
          <a:p>
            <a:pPr>
              <a:defRPr>
                <a:solidFill>
                  <a:srgbClr val="5AFCEB"/>
                </a:solidFill>
              </a:defRPr>
            </a:pPr>
            <a:r>
              <a:rPr b="1" cap="all">
                <a:latin typeface="+mj-lt"/>
                <a:ea typeface="+mj-ea"/>
                <a:cs typeface="+mj-cs"/>
                <a:sym typeface="Montserrat-Black"/>
              </a:rPr>
              <a:t>Roast characteristics</a:t>
            </a:r>
          </a:p>
          <a:p>
            <a:r>
              <a:t>The degree of roast has an effect upon coffee flavor and body. Darker roasts are generally bolder because</a:t>
            </a:r>
          </a:p>
        </p:txBody>
      </p:sp>
      <p:sp>
        <p:nvSpPr>
          <p:cNvPr id="341" name="Storage…"/>
          <p:cNvSpPr txBox="1">
            <a:spLocks noGrp="1"/>
          </p:cNvSpPr>
          <p:nvPr>
            <p:ph type="body" sz="quarter" idx="17"/>
          </p:nvPr>
        </p:nvSpPr>
        <p:spPr>
          <a:xfrm>
            <a:off x="14244659" y="9404013"/>
            <a:ext cx="6490186" cy="1968501"/>
          </a:xfrm>
          <a:prstGeom prst="rect">
            <a:avLst/>
          </a:prstGeom>
        </p:spPr>
        <p:txBody>
          <a:bodyPr>
            <a:spAutoFit/>
          </a:bodyPr>
          <a:lstStyle/>
          <a:p>
            <a:pPr>
              <a:defRPr b="1" cap="all">
                <a:solidFill>
                  <a:srgbClr val="5AFCEB"/>
                </a:solidFill>
                <a:latin typeface="+mj-lt"/>
                <a:ea typeface="+mj-ea"/>
                <a:cs typeface="+mj-cs"/>
                <a:sym typeface="Montserrat-Black"/>
              </a:defRPr>
            </a:pPr>
            <a:r>
              <a:t>Storage</a:t>
            </a:r>
          </a:p>
          <a:p>
            <a:r>
              <a:t>Coffee is best stored in an airtight container made of ceramic, glass, or non-reactive metal.</a:t>
            </a:r>
          </a:p>
        </p:txBody>
      </p:sp>
      <p:sp>
        <p:nvSpPr>
          <p:cNvPr id="342" name="Image"/>
          <p:cNvSpPr>
            <a:spLocks noGrp="1"/>
          </p:cNvSpPr>
          <p:nvPr>
            <p:ph type="pic" sz="quarter" idx="18"/>
          </p:nvPr>
        </p:nvSpPr>
        <p:spPr>
          <a:xfrm>
            <a:off x="2719180" y="6189630"/>
            <a:ext cx="1007533" cy="1007533"/>
          </a:xfrm>
          <a:prstGeom prst="rect">
            <a:avLst/>
          </a:prstGeom>
        </p:spPr>
        <p:txBody>
          <a:bodyPr lIns="91439" tIns="45719" rIns="91439" bIns="45719">
            <a:noAutofit/>
          </a:bodyPr>
          <a:lstStyle/>
          <a:p>
            <a:endParaRPr/>
          </a:p>
        </p:txBody>
      </p:sp>
      <p:sp>
        <p:nvSpPr>
          <p:cNvPr id="343" name="Image"/>
          <p:cNvSpPr>
            <a:spLocks noGrp="1"/>
          </p:cNvSpPr>
          <p:nvPr>
            <p:ph type="pic" sz="quarter" idx="19"/>
          </p:nvPr>
        </p:nvSpPr>
        <p:spPr>
          <a:xfrm>
            <a:off x="2834603" y="9480053"/>
            <a:ext cx="776686" cy="776686"/>
          </a:xfrm>
          <a:prstGeom prst="rect">
            <a:avLst/>
          </a:prstGeom>
        </p:spPr>
        <p:txBody>
          <a:bodyPr lIns="91439" tIns="45719" rIns="91439" bIns="45719">
            <a:noAutofit/>
          </a:bodyPr>
          <a:lstStyle/>
          <a:p>
            <a:endParaRPr/>
          </a:p>
        </p:txBody>
      </p:sp>
      <p:sp>
        <p:nvSpPr>
          <p:cNvPr id="344" name="Image"/>
          <p:cNvSpPr>
            <a:spLocks noGrp="1"/>
          </p:cNvSpPr>
          <p:nvPr>
            <p:ph type="pic" sz="quarter" idx="20"/>
          </p:nvPr>
        </p:nvSpPr>
        <p:spPr>
          <a:xfrm>
            <a:off x="12759963" y="6057205"/>
            <a:ext cx="1007533" cy="1007533"/>
          </a:xfrm>
          <a:prstGeom prst="rect">
            <a:avLst/>
          </a:prstGeom>
        </p:spPr>
        <p:txBody>
          <a:bodyPr lIns="91439" tIns="45719" rIns="91439" bIns="45719">
            <a:noAutofit/>
          </a:bodyPr>
          <a:lstStyle/>
          <a:p>
            <a:endParaRPr/>
          </a:p>
        </p:txBody>
      </p:sp>
      <p:sp>
        <p:nvSpPr>
          <p:cNvPr id="345" name="Image"/>
          <p:cNvSpPr>
            <a:spLocks noGrp="1"/>
          </p:cNvSpPr>
          <p:nvPr>
            <p:ph type="pic" sz="quarter" idx="21"/>
          </p:nvPr>
        </p:nvSpPr>
        <p:spPr>
          <a:xfrm>
            <a:off x="12892482" y="9497148"/>
            <a:ext cx="742496" cy="742496"/>
          </a:xfrm>
          <a:prstGeom prst="rect">
            <a:avLst/>
          </a:prstGeom>
        </p:spPr>
        <p:txBody>
          <a:bodyPr lIns="91439" tIns="45719" rIns="91439" bIns="45719">
            <a:noAutofit/>
          </a:bodyPr>
          <a:lstStyle/>
          <a:p>
            <a:endParaRPr/>
          </a:p>
        </p:txBody>
      </p:sp>
      <p:sp>
        <p:nvSpPr>
          <p:cNvPr id="346" name="Grading roasted beans…"/>
          <p:cNvSpPr txBox="1">
            <a:spLocks noGrp="1"/>
          </p:cNvSpPr>
          <p:nvPr>
            <p:ph type="body" sz="quarter" idx="22"/>
          </p:nvPr>
        </p:nvSpPr>
        <p:spPr>
          <a:xfrm>
            <a:off x="4414859" y="5899150"/>
            <a:ext cx="6490186" cy="1968500"/>
          </a:xfrm>
          <a:prstGeom prst="rect">
            <a:avLst/>
          </a:prstGeom>
        </p:spPr>
        <p:txBody>
          <a:bodyPr>
            <a:spAutoFit/>
          </a:bodyPr>
          <a:lstStyle/>
          <a:p>
            <a:pPr>
              <a:defRPr>
                <a:solidFill>
                  <a:srgbClr val="5AFCEB"/>
                </a:solidFill>
              </a:defRPr>
            </a:pPr>
            <a:r>
              <a:rPr b="1" cap="all">
                <a:latin typeface="+mj-lt"/>
                <a:ea typeface="+mj-ea"/>
                <a:cs typeface="+mj-cs"/>
                <a:sym typeface="Montserrat-Black"/>
              </a:rPr>
              <a:t>Grading roasted beans</a:t>
            </a:r>
          </a:p>
          <a:p>
            <a:r>
              <a:t>Depending on the color of the roasted beans as perceived by the human eye, they will be labeled as light,</a:t>
            </a:r>
          </a:p>
        </p:txBody>
      </p:sp>
      <p:sp>
        <p:nvSpPr>
          <p:cNvPr id="347" name="Decaffeination…"/>
          <p:cNvSpPr txBox="1">
            <a:spLocks noGrp="1"/>
          </p:cNvSpPr>
          <p:nvPr>
            <p:ph type="body" sz="quarter" idx="23"/>
          </p:nvPr>
        </p:nvSpPr>
        <p:spPr>
          <a:xfrm>
            <a:off x="14244659" y="5899150"/>
            <a:ext cx="6490186" cy="1968500"/>
          </a:xfrm>
          <a:prstGeom prst="rect">
            <a:avLst/>
          </a:prstGeom>
        </p:spPr>
        <p:txBody>
          <a:bodyPr>
            <a:spAutoFit/>
          </a:bodyPr>
          <a:lstStyle/>
          <a:p>
            <a:pPr>
              <a:defRPr b="1" cap="all">
                <a:solidFill>
                  <a:srgbClr val="5AFCEB"/>
                </a:solidFill>
                <a:latin typeface="+mj-lt"/>
                <a:ea typeface="+mj-ea"/>
                <a:cs typeface="+mj-cs"/>
                <a:sym typeface="Montserrat-Black"/>
              </a:defRPr>
            </a:pPr>
            <a:r>
              <a:t>Decaffeination</a:t>
            </a:r>
          </a:p>
          <a:p>
            <a:r>
              <a:t>Decaffeination may also be part of the processing that coffee seeds undergo. Seeds are decaffeinated when they</a:t>
            </a:r>
          </a:p>
        </p:txBody>
      </p:sp>
      <p:sp>
        <p:nvSpPr>
          <p:cNvPr id="348" name="A mathematician is a device for turning…"/>
          <p:cNvSpPr txBox="1">
            <a:spLocks noGrp="1"/>
          </p:cNvSpPr>
          <p:nvPr>
            <p:ph type="body" sz="quarter" idx="24"/>
          </p:nvPr>
        </p:nvSpPr>
        <p:spPr>
          <a:xfrm>
            <a:off x="2717200" y="1544718"/>
            <a:ext cx="19249003" cy="268351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A </a:t>
            </a:r>
            <a:r>
              <a:t>mathematician</a:t>
            </a:r>
            <a:r>
              <a:rPr>
                <a:solidFill>
                  <a:srgbClr val="FFFFFF"/>
                </a:solidFill>
              </a:rPr>
              <a:t> is a device for </a:t>
            </a:r>
            <a:r>
              <a:t>turning </a:t>
            </a:r>
          </a:p>
          <a:p>
            <a:pPr>
              <a:lnSpc>
                <a:spcPct val="90000"/>
              </a:lnSpc>
              <a:defRPr sz="8000" spc="-400">
                <a:solidFill>
                  <a:srgbClr val="5AFCEB"/>
                </a:solidFill>
                <a:latin typeface="Playfair Display"/>
                <a:ea typeface="Playfair Display"/>
                <a:cs typeface="Playfair Display"/>
                <a:sym typeface="Playfair Display"/>
              </a:defRPr>
            </a:pPr>
            <a:r>
              <a:t>coffee</a:t>
            </a:r>
            <a:r>
              <a:rPr>
                <a:solidFill>
                  <a:srgbClr val="FFFFFF"/>
                </a:solidFill>
              </a:rPr>
              <a:t> into theorems.</a:t>
            </a:r>
          </a:p>
        </p:txBody>
      </p:sp>
      <p:sp>
        <p:nvSpPr>
          <p:cNvPr id="349" name="Line"/>
          <p:cNvSpPr>
            <a:spLocks noGrp="1"/>
          </p:cNvSpPr>
          <p:nvPr>
            <p:ph type="body" sz="quarter" idx="25"/>
          </p:nvPr>
        </p:nvSpPr>
        <p:spPr>
          <a:xfrm>
            <a:off x="2873287" y="4821236"/>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3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22">
    <p:bg>
      <p:bgPr>
        <a:solidFill>
          <a:srgbClr val="18242E"/>
        </a:solidFill>
        <a:effectLst/>
      </p:bgPr>
    </p:bg>
    <p:spTree>
      <p:nvGrpSpPr>
        <p:cNvPr id="1" name=""/>
        <p:cNvGrpSpPr/>
        <p:nvPr/>
      </p:nvGrpSpPr>
      <p:grpSpPr>
        <a:xfrm>
          <a:off x="0" y="0"/>
          <a:ext cx="0" cy="0"/>
          <a:chOff x="0" y="0"/>
          <a:chExt cx="0" cy="0"/>
        </a:xfrm>
      </p:grpSpPr>
      <p:sp>
        <p:nvSpPr>
          <p:cNvPr id="357" name="Rounded Rectangle"/>
          <p:cNvSpPr>
            <a:spLocks noGrp="1"/>
          </p:cNvSpPr>
          <p:nvPr>
            <p:ph type="body" sz="quarter" idx="13"/>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358" name="C"/>
          <p:cNvSpPr txBox="1">
            <a:spLocks noGrp="1"/>
          </p:cNvSpPr>
          <p:nvPr>
            <p:ph type="body" sz="quarter" idx="14"/>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359" name="Image"/>
          <p:cNvSpPr>
            <a:spLocks noGrp="1"/>
          </p:cNvSpPr>
          <p:nvPr>
            <p:ph type="pic" sz="half" idx="15"/>
          </p:nvPr>
        </p:nvSpPr>
        <p:spPr>
          <a:xfrm>
            <a:off x="15145836" y="0"/>
            <a:ext cx="9235188" cy="13716000"/>
          </a:xfrm>
          <a:prstGeom prst="rect">
            <a:avLst/>
          </a:prstGeom>
        </p:spPr>
        <p:txBody>
          <a:bodyPr lIns="91439" tIns="45719" rIns="91439" bIns="45719">
            <a:noAutofit/>
          </a:bodyPr>
          <a:lstStyle/>
          <a:p>
            <a:endParaRPr/>
          </a:p>
        </p:txBody>
      </p:sp>
      <p:sp>
        <p:nvSpPr>
          <p:cNvPr id="360" name="Rectangle"/>
          <p:cNvSpPr>
            <a:spLocks noGrp="1"/>
          </p:cNvSpPr>
          <p:nvPr>
            <p:ph type="body" idx="16"/>
          </p:nvPr>
        </p:nvSpPr>
        <p:spPr>
          <a:xfrm>
            <a:off x="381000" y="381000"/>
            <a:ext cx="14429811"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361" name="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The two most commonly grown are the highly regarded arabica, and the less sophisticated but stronger and more hardy robusta.…"/>
          <p:cNvSpPr txBox="1">
            <a:spLocks noGrp="1"/>
          </p:cNvSpPr>
          <p:nvPr>
            <p:ph type="body" sz="quarter" idx="17"/>
          </p:nvPr>
        </p:nvSpPr>
        <p:spPr>
          <a:xfrm>
            <a:off x="2789861" y="5948343"/>
            <a:ext cx="8299440" cy="6102351"/>
          </a:xfrm>
          <a:prstGeom prst="rect">
            <a:avLst/>
          </a:prstGeom>
        </p:spPr>
        <p:txBody>
          <a:bodyPr anchor="b">
            <a:spAutoFit/>
          </a:bodyPr>
          <a:lstStyle/>
          <a:p>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The two most commonly grown are the highly regarded arabica, and the less sophisticated but stronger and more hardy robusta. </a:t>
            </a:r>
          </a:p>
          <a:p>
            <a:r>
              <a:t>Once ripe, coffee beans are picked</a:t>
            </a:r>
          </a:p>
        </p:txBody>
      </p:sp>
      <p:sp>
        <p:nvSpPr>
          <p:cNvPr id="362" name="People don’t stop eating,…"/>
          <p:cNvSpPr txBox="1">
            <a:spLocks noGrp="1"/>
          </p:cNvSpPr>
          <p:nvPr>
            <p:ph type="body" sz="quarter" idx="18"/>
          </p:nvPr>
        </p:nvSpPr>
        <p:spPr>
          <a:xfrm>
            <a:off x="2717200" y="1369588"/>
            <a:ext cx="10961876" cy="390652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People </a:t>
            </a:r>
            <a:r>
              <a:t>don’t stop eating</a:t>
            </a:r>
            <a:r>
              <a:rPr>
                <a:solidFill>
                  <a:srgbClr val="FFFFFF"/>
                </a:solidFill>
              </a:rPr>
              <a:t>, </a:t>
            </a:r>
          </a:p>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and they don’t stop </a:t>
            </a:r>
          </a:p>
          <a:p>
            <a:pPr>
              <a:lnSpc>
                <a:spcPct val="90000"/>
              </a:lnSpc>
              <a:defRPr sz="8000" spc="-400">
                <a:solidFill>
                  <a:srgbClr val="5AFCEB"/>
                </a:solidFill>
                <a:latin typeface="Playfair Display"/>
                <a:ea typeface="Playfair Display"/>
                <a:cs typeface="Playfair Display"/>
                <a:sym typeface="Playfair Display"/>
              </a:defRPr>
            </a:pPr>
            <a:r>
              <a:t>drinking coffee</a:t>
            </a:r>
          </a:p>
        </p:txBody>
      </p:sp>
      <p:sp>
        <p:nvSpPr>
          <p:cNvPr id="363" name="Line"/>
          <p:cNvSpPr>
            <a:spLocks noGrp="1"/>
          </p:cNvSpPr>
          <p:nvPr>
            <p:ph type="body" sz="quarter" idx="19"/>
          </p:nvPr>
        </p:nvSpPr>
        <p:spPr>
          <a:xfrm>
            <a:off x="2873287" y="5761865"/>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3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23">
    <p:bg>
      <p:bgPr>
        <a:solidFill>
          <a:srgbClr val="18242E"/>
        </a:solidFill>
        <a:effectLst/>
      </p:bgPr>
    </p:bg>
    <p:spTree>
      <p:nvGrpSpPr>
        <p:cNvPr id="1" name=""/>
        <p:cNvGrpSpPr/>
        <p:nvPr/>
      </p:nvGrpSpPr>
      <p:grpSpPr>
        <a:xfrm>
          <a:off x="0" y="0"/>
          <a:ext cx="0" cy="0"/>
          <a:chOff x="0" y="0"/>
          <a:chExt cx="0" cy="0"/>
        </a:xfrm>
      </p:grpSpPr>
      <p:sp>
        <p:nvSpPr>
          <p:cNvPr id="371" name="Rounded Rectangle"/>
          <p:cNvSpPr>
            <a:spLocks noGrp="1"/>
          </p:cNvSpPr>
          <p:nvPr>
            <p:ph type="body" sz="quarter" idx="13"/>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372" name="C"/>
          <p:cNvSpPr txBox="1">
            <a:spLocks noGrp="1"/>
          </p:cNvSpPr>
          <p:nvPr>
            <p:ph type="body" sz="quarter" idx="14"/>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373" name="remaining essentially unchanged. It was popularised in the 1960s with the release of Letraset sheets containing Lorem Ipsum passages, and more recently with desktop publishing"/>
          <p:cNvSpPr txBox="1">
            <a:spLocks noGrp="1"/>
          </p:cNvSpPr>
          <p:nvPr>
            <p:ph type="body" sz="quarter" idx="15"/>
          </p:nvPr>
        </p:nvSpPr>
        <p:spPr>
          <a:xfrm>
            <a:off x="2789861" y="9784389"/>
            <a:ext cx="8041751" cy="1987551"/>
          </a:xfrm>
          <a:prstGeom prst="rect">
            <a:avLst/>
          </a:prstGeom>
        </p:spPr>
        <p:txBody>
          <a:bodyPr anchor="b">
            <a:spAutoFit/>
          </a:bodyPr>
          <a:lstStyle/>
          <a:p>
            <a:r>
              <a:t>remaining essentially unchanged. It was popularised in the 1960s with the release of Letraset sheets containing Lorem Ipsum passages, and more recently with desktop publishing</a:t>
            </a:r>
          </a:p>
        </p:txBody>
      </p:sp>
      <p:sp>
        <p:nvSpPr>
          <p:cNvPr id="374" name="I don’t really like coffee, she said, but I don’t really like it when my head hits my desk when I fall asleep either."/>
          <p:cNvSpPr txBox="1">
            <a:spLocks noGrp="1"/>
          </p:cNvSpPr>
          <p:nvPr>
            <p:ph type="body" sz="quarter" idx="16"/>
          </p:nvPr>
        </p:nvSpPr>
        <p:spPr>
          <a:xfrm>
            <a:off x="2717200" y="1030319"/>
            <a:ext cx="8090904" cy="757555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I don’t really like coffee, she said, but </a:t>
            </a:r>
            <a:r>
              <a:t>I don’t really like it when my head hits my desk when I fall asleep either</a:t>
            </a:r>
            <a:r>
              <a:rPr>
                <a:solidFill>
                  <a:srgbClr val="FFFFFF"/>
                </a:solidFill>
              </a:rPr>
              <a:t>.</a:t>
            </a:r>
          </a:p>
        </p:txBody>
      </p:sp>
      <p:sp>
        <p:nvSpPr>
          <p:cNvPr id="375" name="Line"/>
          <p:cNvSpPr>
            <a:spLocks noGrp="1"/>
          </p:cNvSpPr>
          <p:nvPr>
            <p:ph type="body" sz="quarter" idx="17"/>
          </p:nvPr>
        </p:nvSpPr>
        <p:spPr>
          <a:xfrm>
            <a:off x="2873287" y="9230054"/>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376" name="Image"/>
          <p:cNvSpPr>
            <a:spLocks noGrp="1"/>
          </p:cNvSpPr>
          <p:nvPr>
            <p:ph type="pic" idx="18"/>
          </p:nvPr>
        </p:nvSpPr>
        <p:spPr>
          <a:xfrm>
            <a:off x="12195892" y="-9625"/>
            <a:ext cx="12192001" cy="13735251"/>
          </a:xfrm>
          <a:prstGeom prst="rect">
            <a:avLst/>
          </a:prstGeom>
        </p:spPr>
        <p:txBody>
          <a:bodyPr lIns="91439" tIns="45719" rIns="91439" bIns="45719">
            <a:noAutofit/>
          </a:bodyPr>
          <a:lstStyle/>
          <a:p>
            <a:endParaRPr/>
          </a:p>
        </p:txBody>
      </p:sp>
      <p:sp>
        <p:nvSpPr>
          <p:cNvPr id="377" name="Rectangle"/>
          <p:cNvSpPr>
            <a:spLocks noGrp="1"/>
          </p:cNvSpPr>
          <p:nvPr>
            <p:ph type="body" idx="19"/>
          </p:nvPr>
        </p:nvSpPr>
        <p:spPr>
          <a:xfrm>
            <a:off x="381000" y="381000"/>
            <a:ext cx="11356035"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3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24">
    <p:bg>
      <p:bgPr>
        <a:solidFill>
          <a:srgbClr val="18242E"/>
        </a:solidFill>
        <a:effectLst/>
      </p:bgPr>
    </p:bg>
    <p:spTree>
      <p:nvGrpSpPr>
        <p:cNvPr id="1" name=""/>
        <p:cNvGrpSpPr/>
        <p:nvPr/>
      </p:nvGrpSpPr>
      <p:grpSpPr>
        <a:xfrm>
          <a:off x="0" y="0"/>
          <a:ext cx="0" cy="0"/>
          <a:chOff x="0" y="0"/>
          <a:chExt cx="0" cy="0"/>
        </a:xfrm>
      </p:grpSpPr>
      <p:sp>
        <p:nvSpPr>
          <p:cNvPr id="385" name="Image"/>
          <p:cNvSpPr>
            <a:spLocks noGrp="1"/>
          </p:cNvSpPr>
          <p:nvPr>
            <p:ph type="pic" sz="half" idx="13"/>
          </p:nvPr>
        </p:nvSpPr>
        <p:spPr>
          <a:xfrm>
            <a:off x="11539533" y="1551384"/>
            <a:ext cx="10936492" cy="10613232"/>
          </a:xfrm>
          <a:prstGeom prst="rect">
            <a:avLst/>
          </a:prstGeom>
        </p:spPr>
        <p:txBody>
          <a:bodyPr lIns="91439" tIns="45719" rIns="91439" bIns="45719">
            <a:noAutofit/>
          </a:bodyPr>
          <a:lstStyle/>
          <a:p>
            <a:endParaRPr/>
          </a:p>
        </p:txBody>
      </p:sp>
      <p:sp>
        <p:nvSpPr>
          <p:cNvPr id="386" name="Rectangle"/>
          <p:cNvSpPr>
            <a:spLocks noGrp="1"/>
          </p:cNvSpPr>
          <p:nvPr>
            <p:ph type="body" sz="half" idx="14"/>
          </p:nvPr>
        </p:nvSpPr>
        <p:spPr>
          <a:xfrm>
            <a:off x="1839339" y="-431002"/>
            <a:ext cx="11259133" cy="10107604"/>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387" name="survived not only five centuries, but also the leap into electronic typesetting, remaining essentially unchanged. It was popularised in the 1960s with the release of Letraset sheets containing Lorem Ipsum passages, and more recently with desktop publishing"/>
          <p:cNvSpPr txBox="1">
            <a:spLocks noGrp="1"/>
          </p:cNvSpPr>
          <p:nvPr>
            <p:ph type="body" sz="quarter" idx="15"/>
          </p:nvPr>
        </p:nvSpPr>
        <p:spPr>
          <a:xfrm>
            <a:off x="2789861" y="8755689"/>
            <a:ext cx="8041751" cy="3016251"/>
          </a:xfrm>
          <a:prstGeom prst="rect">
            <a:avLst/>
          </a:prstGeom>
        </p:spPr>
        <p:txBody>
          <a:bodyPr anchor="b">
            <a:spAutoFit/>
          </a:bodyPr>
          <a:lstStyle/>
          <a:p>
            <a:r>
              <a:t>survived not only five centuries, but also the leap into electronic typesetting, remaining essentially unchanged. It was popularised in the 1960s with the release of Letraset sheets containing Lorem Ipsum passages, and more recently with desktop publishing</a:t>
            </a:r>
          </a:p>
        </p:txBody>
      </p:sp>
      <p:sp>
        <p:nvSpPr>
          <p:cNvPr id="388" name="He was my cream, and I was his coffee. And when you poured us together, it was something."/>
          <p:cNvSpPr txBox="1">
            <a:spLocks noGrp="1"/>
          </p:cNvSpPr>
          <p:nvPr>
            <p:ph type="body" sz="quarter" idx="16"/>
          </p:nvPr>
        </p:nvSpPr>
        <p:spPr>
          <a:xfrm>
            <a:off x="2717200" y="2494629"/>
            <a:ext cx="10961876" cy="512953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He was my </a:t>
            </a:r>
            <a:r>
              <a:t>cream</a:t>
            </a:r>
            <a:r>
              <a:rPr>
                <a:solidFill>
                  <a:srgbClr val="FFFFFF"/>
                </a:solidFill>
              </a:rPr>
              <a:t>, and I was his </a:t>
            </a:r>
            <a:r>
              <a:t>coffee</a:t>
            </a:r>
            <a:r>
              <a:rPr>
                <a:solidFill>
                  <a:srgbClr val="FFFFFF"/>
                </a:solidFill>
              </a:rPr>
              <a:t>. And when you poured us together, </a:t>
            </a:r>
            <a:r>
              <a:t>it was something</a:t>
            </a:r>
            <a:r>
              <a:rPr>
                <a:solidFill>
                  <a:srgbClr val="FFFFFF"/>
                </a:solidFill>
              </a:rPr>
              <a:t>.</a:t>
            </a:r>
          </a:p>
        </p:txBody>
      </p:sp>
      <p:sp>
        <p:nvSpPr>
          <p:cNvPr id="389" name="Line"/>
          <p:cNvSpPr>
            <a:spLocks noGrp="1"/>
          </p:cNvSpPr>
          <p:nvPr>
            <p:ph type="body" sz="quarter" idx="17"/>
          </p:nvPr>
        </p:nvSpPr>
        <p:spPr>
          <a:xfrm>
            <a:off x="2873287" y="8125497"/>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390" name="Rounded Rectangle"/>
          <p:cNvSpPr>
            <a:spLocks noGrp="1"/>
          </p:cNvSpPr>
          <p:nvPr>
            <p:ph type="body" sz="quarter" idx="18"/>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391" name="C"/>
          <p:cNvSpPr txBox="1">
            <a:spLocks noGrp="1"/>
          </p:cNvSpPr>
          <p:nvPr>
            <p:ph type="body" sz="quarter" idx="19"/>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25">
    <p:bg>
      <p:bgPr>
        <a:solidFill>
          <a:srgbClr val="18242E"/>
        </a:solidFill>
        <a:effectLst/>
      </p:bgPr>
    </p:bg>
    <p:spTree>
      <p:nvGrpSpPr>
        <p:cNvPr id="1" name=""/>
        <p:cNvGrpSpPr/>
        <p:nvPr/>
      </p:nvGrpSpPr>
      <p:grpSpPr>
        <a:xfrm>
          <a:off x="0" y="0"/>
          <a:ext cx="0" cy="0"/>
          <a:chOff x="0" y="0"/>
          <a:chExt cx="0" cy="0"/>
        </a:xfrm>
      </p:grpSpPr>
      <p:sp>
        <p:nvSpPr>
          <p:cNvPr id="399" name="Rounded Rectangle"/>
          <p:cNvSpPr>
            <a:spLocks noGrp="1"/>
          </p:cNvSpPr>
          <p:nvPr>
            <p:ph type="body" sz="quarter" idx="13"/>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400" name="C"/>
          <p:cNvSpPr txBox="1">
            <a:spLocks noGrp="1"/>
          </p:cNvSpPr>
          <p:nvPr>
            <p:ph type="body" sz="quarter" idx="14"/>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401" name="Image"/>
          <p:cNvSpPr>
            <a:spLocks noGrp="1"/>
          </p:cNvSpPr>
          <p:nvPr>
            <p:ph type="pic" sz="half" idx="15"/>
          </p:nvPr>
        </p:nvSpPr>
        <p:spPr>
          <a:xfrm>
            <a:off x="2056710" y="7324"/>
            <a:ext cx="10936492" cy="10613232"/>
          </a:xfrm>
          <a:prstGeom prst="rect">
            <a:avLst/>
          </a:prstGeom>
        </p:spPr>
        <p:txBody>
          <a:bodyPr lIns="91439" tIns="45719" rIns="91439" bIns="45719">
            <a:noAutofit/>
          </a:bodyPr>
          <a:lstStyle/>
          <a:p>
            <a:endParaRPr/>
          </a:p>
        </p:txBody>
      </p:sp>
      <p:sp>
        <p:nvSpPr>
          <p:cNvPr id="402" name="Rectangle"/>
          <p:cNvSpPr>
            <a:spLocks noGrp="1"/>
          </p:cNvSpPr>
          <p:nvPr>
            <p:ph type="body" sz="half" idx="16"/>
          </p:nvPr>
        </p:nvSpPr>
        <p:spPr>
          <a:xfrm>
            <a:off x="10316424" y="6359571"/>
            <a:ext cx="15385764" cy="5703305"/>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403" name="survived not only five centuries, but also the leap into electronic typesetting, remaining essentially unchanged. It was popularised in the 1960s with the release of Letraset sheets containing Lorem Ipsum passages, and more recently with desktop publishing"/>
          <p:cNvSpPr txBox="1">
            <a:spLocks noGrp="1"/>
          </p:cNvSpPr>
          <p:nvPr>
            <p:ph type="body" sz="quarter" idx="17"/>
          </p:nvPr>
        </p:nvSpPr>
        <p:spPr>
          <a:xfrm>
            <a:off x="14609991" y="1961827"/>
            <a:ext cx="8041752" cy="3016251"/>
          </a:xfrm>
          <a:prstGeom prst="rect">
            <a:avLst/>
          </a:prstGeom>
        </p:spPr>
        <p:txBody>
          <a:bodyPr anchor="b">
            <a:spAutoFit/>
          </a:bodyPr>
          <a:lstStyle/>
          <a:p>
            <a:r>
              <a:t>survived not only five centuries, but also the leap into electronic typesetting, remaining essentially unchanged. It was popularised in the 1960s with the release of Letraset sheets containing Lorem Ipsum passages, and more recently with desktop publishing</a:t>
            </a:r>
          </a:p>
        </p:txBody>
      </p:sp>
      <p:sp>
        <p:nvSpPr>
          <p:cNvPr id="404" name="Life is a beautiful and endless journey in search of the perfect cup."/>
          <p:cNvSpPr txBox="1">
            <a:spLocks noGrp="1"/>
          </p:cNvSpPr>
          <p:nvPr>
            <p:ph type="body" sz="quarter" idx="18"/>
          </p:nvPr>
        </p:nvSpPr>
        <p:spPr>
          <a:xfrm>
            <a:off x="11728894" y="6980320"/>
            <a:ext cx="10961876" cy="390652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Life is a </a:t>
            </a:r>
            <a:r>
              <a:t>beautiful and endless journey</a:t>
            </a:r>
            <a:r>
              <a:rPr>
                <a:solidFill>
                  <a:srgbClr val="FFFFFF"/>
                </a:solidFill>
              </a:rPr>
              <a:t> in search of the perfect cup.</a:t>
            </a:r>
          </a:p>
        </p:txBody>
      </p:sp>
      <p:sp>
        <p:nvSpPr>
          <p:cNvPr id="405" name="Line"/>
          <p:cNvSpPr/>
          <p:nvPr/>
        </p:nvSpPr>
        <p:spPr>
          <a:xfrm>
            <a:off x="11934359" y="11367354"/>
            <a:ext cx="515282" cy="1"/>
          </a:xfrm>
          <a:prstGeom prst="line">
            <a:avLst/>
          </a:prstGeom>
          <a:ln w="50800">
            <a:solidFill>
              <a:srgbClr val="5AFCEB"/>
            </a:solidFill>
            <a:miter lim="400000"/>
          </a:ln>
        </p:spPr>
        <p:txBody>
          <a:bodyPr lIns="50800" tIns="50800" rIns="50800" bIns="50800" anchor="ct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4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26">
    <p:bg>
      <p:bgPr>
        <a:solidFill>
          <a:srgbClr val="18242E"/>
        </a:solidFill>
        <a:effectLst/>
      </p:bgPr>
    </p:bg>
    <p:spTree>
      <p:nvGrpSpPr>
        <p:cNvPr id="1" name=""/>
        <p:cNvGrpSpPr/>
        <p:nvPr/>
      </p:nvGrpSpPr>
      <p:grpSpPr>
        <a:xfrm>
          <a:off x="0" y="0"/>
          <a:ext cx="0" cy="0"/>
          <a:chOff x="0" y="0"/>
          <a:chExt cx="0" cy="0"/>
        </a:xfrm>
      </p:grpSpPr>
      <p:sp>
        <p:nvSpPr>
          <p:cNvPr id="413" name="Rounded Rectangle"/>
          <p:cNvSpPr>
            <a:spLocks noGrp="1"/>
          </p:cNvSpPr>
          <p:nvPr>
            <p:ph type="body" sz="quarter" idx="13"/>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414" name="C"/>
          <p:cNvSpPr txBox="1">
            <a:spLocks noGrp="1"/>
          </p:cNvSpPr>
          <p:nvPr>
            <p:ph type="body" sz="quarter" idx="14"/>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415" name="Image"/>
          <p:cNvSpPr>
            <a:spLocks noGrp="1"/>
          </p:cNvSpPr>
          <p:nvPr>
            <p:ph type="pic" sz="quarter" idx="15"/>
          </p:nvPr>
        </p:nvSpPr>
        <p:spPr>
          <a:xfrm>
            <a:off x="11539533" y="1551384"/>
            <a:ext cx="6544605" cy="6351160"/>
          </a:xfrm>
          <a:prstGeom prst="rect">
            <a:avLst/>
          </a:prstGeom>
        </p:spPr>
        <p:txBody>
          <a:bodyPr lIns="91439" tIns="45719" rIns="91439" bIns="45719">
            <a:noAutofit/>
          </a:bodyPr>
          <a:lstStyle/>
          <a:p>
            <a:endParaRPr/>
          </a:p>
        </p:txBody>
      </p:sp>
      <p:sp>
        <p:nvSpPr>
          <p:cNvPr id="416" name="Rectangle"/>
          <p:cNvSpPr>
            <a:spLocks noGrp="1"/>
          </p:cNvSpPr>
          <p:nvPr>
            <p:ph type="body" sz="quarter" idx="16"/>
          </p:nvPr>
        </p:nvSpPr>
        <p:spPr>
          <a:xfrm>
            <a:off x="14084123" y="4648999"/>
            <a:ext cx="5719949" cy="5637203"/>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417" name="survived not only five centuries, but also the leap into electronic typesetting, remaining essentially unchanged. It was popularised in the 1960s with the release of Letraset sheets containing Lorem Ipsum passages, and more recently with desktop publishing"/>
          <p:cNvSpPr txBox="1">
            <a:spLocks noGrp="1"/>
          </p:cNvSpPr>
          <p:nvPr>
            <p:ph type="body" sz="quarter" idx="17"/>
          </p:nvPr>
        </p:nvSpPr>
        <p:spPr>
          <a:xfrm>
            <a:off x="2789861" y="8755689"/>
            <a:ext cx="8041751" cy="3016251"/>
          </a:xfrm>
          <a:prstGeom prst="rect">
            <a:avLst/>
          </a:prstGeom>
        </p:spPr>
        <p:txBody>
          <a:bodyPr anchor="b">
            <a:spAutoFit/>
          </a:bodyPr>
          <a:lstStyle/>
          <a:p>
            <a:r>
              <a:t>survived not only five centuries, but also the leap into electronic typesetting, remaining essentially unchanged. It was popularised in the 1960s with the release of Letraset sheets containing Lorem Ipsum passages, and more recently with desktop publishing</a:t>
            </a:r>
          </a:p>
        </p:txBody>
      </p:sp>
      <p:sp>
        <p:nvSpPr>
          <p:cNvPr id="418" name="Image"/>
          <p:cNvSpPr>
            <a:spLocks noGrp="1"/>
          </p:cNvSpPr>
          <p:nvPr>
            <p:ph type="pic" sz="quarter" idx="18"/>
          </p:nvPr>
        </p:nvSpPr>
        <p:spPr>
          <a:xfrm>
            <a:off x="16327434" y="6339283"/>
            <a:ext cx="6544604" cy="6351161"/>
          </a:xfrm>
          <a:prstGeom prst="rect">
            <a:avLst/>
          </a:prstGeom>
        </p:spPr>
        <p:txBody>
          <a:bodyPr lIns="91439" tIns="45719" rIns="91439" bIns="45719">
            <a:noAutofit/>
          </a:bodyPr>
          <a:lstStyle/>
          <a:p>
            <a:endParaRPr/>
          </a:p>
        </p:txBody>
      </p:sp>
      <p:sp>
        <p:nvSpPr>
          <p:cNvPr id="419" name="If this is coffee, please bring me some tea; but if this is tea, please bring me some coffee."/>
          <p:cNvSpPr txBox="1">
            <a:spLocks noGrp="1"/>
          </p:cNvSpPr>
          <p:nvPr>
            <p:ph type="body" sz="quarter" idx="19"/>
          </p:nvPr>
        </p:nvSpPr>
        <p:spPr>
          <a:xfrm>
            <a:off x="2717200" y="1641824"/>
            <a:ext cx="8090904" cy="635254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If this is coffee, </a:t>
            </a:r>
            <a:r>
              <a:t>please bring me some tea</a:t>
            </a:r>
            <a:r>
              <a:rPr>
                <a:solidFill>
                  <a:srgbClr val="FFFFFF"/>
                </a:solidFill>
              </a:rPr>
              <a:t>; but if this is tea, please bring me some coffee.</a:t>
            </a:r>
          </a:p>
        </p:txBody>
      </p:sp>
      <p:sp>
        <p:nvSpPr>
          <p:cNvPr id="4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27">
    <p:bg>
      <p:bgPr>
        <a:solidFill>
          <a:srgbClr val="18242E"/>
        </a:solidFill>
        <a:effectLst/>
      </p:bgPr>
    </p:bg>
    <p:spTree>
      <p:nvGrpSpPr>
        <p:cNvPr id="1" name=""/>
        <p:cNvGrpSpPr/>
        <p:nvPr/>
      </p:nvGrpSpPr>
      <p:grpSpPr>
        <a:xfrm>
          <a:off x="0" y="0"/>
          <a:ext cx="0" cy="0"/>
          <a:chOff x="0" y="0"/>
          <a:chExt cx="0" cy="0"/>
        </a:xfrm>
      </p:grpSpPr>
      <p:sp>
        <p:nvSpPr>
          <p:cNvPr id="427" name="Rounded Rectangle"/>
          <p:cNvSpPr>
            <a:spLocks noGrp="1"/>
          </p:cNvSpPr>
          <p:nvPr>
            <p:ph type="body" sz="quarter" idx="13"/>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428" name="C"/>
          <p:cNvSpPr txBox="1">
            <a:spLocks noGrp="1"/>
          </p:cNvSpPr>
          <p:nvPr>
            <p:ph type="body" sz="quarter" idx="14"/>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429" name="Rectangle"/>
          <p:cNvSpPr>
            <a:spLocks noGrp="1"/>
          </p:cNvSpPr>
          <p:nvPr>
            <p:ph type="body" idx="15"/>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430" name="A mathematician is a device for turning…"/>
          <p:cNvSpPr txBox="1">
            <a:spLocks noGrp="1"/>
          </p:cNvSpPr>
          <p:nvPr>
            <p:ph type="body" sz="quarter" idx="16"/>
          </p:nvPr>
        </p:nvSpPr>
        <p:spPr>
          <a:xfrm>
            <a:off x="2717200" y="1544718"/>
            <a:ext cx="19249003" cy="268351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A </a:t>
            </a:r>
            <a:r>
              <a:t>mathematician</a:t>
            </a:r>
            <a:r>
              <a:rPr>
                <a:solidFill>
                  <a:srgbClr val="FFFFFF"/>
                </a:solidFill>
              </a:rPr>
              <a:t> is a device for </a:t>
            </a:r>
            <a:r>
              <a:t>turning </a:t>
            </a:r>
          </a:p>
          <a:p>
            <a:pPr>
              <a:lnSpc>
                <a:spcPct val="90000"/>
              </a:lnSpc>
              <a:defRPr sz="8000" spc="-400">
                <a:solidFill>
                  <a:srgbClr val="5AFCEB"/>
                </a:solidFill>
                <a:latin typeface="Playfair Display"/>
                <a:ea typeface="Playfair Display"/>
                <a:cs typeface="Playfair Display"/>
                <a:sym typeface="Playfair Display"/>
              </a:defRPr>
            </a:pPr>
            <a:r>
              <a:t>coffee</a:t>
            </a:r>
            <a:r>
              <a:rPr>
                <a:solidFill>
                  <a:srgbClr val="FFFFFF"/>
                </a:solidFill>
              </a:rPr>
              <a:t> into theorems.</a:t>
            </a:r>
          </a:p>
        </p:txBody>
      </p:sp>
      <p:sp>
        <p:nvSpPr>
          <p:cNvPr id="431" name="Image"/>
          <p:cNvSpPr>
            <a:spLocks noGrp="1"/>
          </p:cNvSpPr>
          <p:nvPr>
            <p:ph type="pic" sz="quarter" idx="17"/>
          </p:nvPr>
        </p:nvSpPr>
        <p:spPr>
          <a:xfrm>
            <a:off x="12373290" y="9276484"/>
            <a:ext cx="5618371" cy="4058589"/>
          </a:xfrm>
          <a:prstGeom prst="rect">
            <a:avLst/>
          </a:prstGeom>
        </p:spPr>
        <p:txBody>
          <a:bodyPr lIns="91439" tIns="45719" rIns="91439" bIns="45719">
            <a:noAutofit/>
          </a:bodyPr>
          <a:lstStyle/>
          <a:p>
            <a:endParaRPr/>
          </a:p>
        </p:txBody>
      </p:sp>
      <p:sp>
        <p:nvSpPr>
          <p:cNvPr id="432" name="Image"/>
          <p:cNvSpPr>
            <a:spLocks noGrp="1"/>
          </p:cNvSpPr>
          <p:nvPr>
            <p:ph type="pic" sz="quarter" idx="18"/>
          </p:nvPr>
        </p:nvSpPr>
        <p:spPr>
          <a:xfrm>
            <a:off x="18361220" y="9276484"/>
            <a:ext cx="5618371" cy="4058589"/>
          </a:xfrm>
          <a:prstGeom prst="rect">
            <a:avLst/>
          </a:prstGeom>
        </p:spPr>
        <p:txBody>
          <a:bodyPr lIns="91439" tIns="45719" rIns="91439" bIns="45719">
            <a:noAutofit/>
          </a:bodyPr>
          <a:lstStyle/>
          <a:p>
            <a:endParaRPr/>
          </a:p>
        </p:txBody>
      </p:sp>
      <p:sp>
        <p:nvSpPr>
          <p:cNvPr id="433" name="Image"/>
          <p:cNvSpPr>
            <a:spLocks noGrp="1"/>
          </p:cNvSpPr>
          <p:nvPr>
            <p:ph type="pic" sz="half" idx="19"/>
          </p:nvPr>
        </p:nvSpPr>
        <p:spPr>
          <a:xfrm>
            <a:off x="396976" y="4832251"/>
            <a:ext cx="11606122" cy="8504734"/>
          </a:xfrm>
          <a:prstGeom prst="rect">
            <a:avLst/>
          </a:prstGeom>
        </p:spPr>
        <p:txBody>
          <a:bodyPr lIns="91439" tIns="45719" rIns="91439" bIns="45719">
            <a:noAutofit/>
          </a:bodyPr>
          <a:lstStyle/>
          <a:p>
            <a:endParaRPr/>
          </a:p>
        </p:txBody>
      </p:sp>
      <p:sp>
        <p:nvSpPr>
          <p:cNvPr id="434" name="Image"/>
          <p:cNvSpPr>
            <a:spLocks noGrp="1"/>
          </p:cNvSpPr>
          <p:nvPr>
            <p:ph type="pic" sz="quarter" idx="20"/>
          </p:nvPr>
        </p:nvSpPr>
        <p:spPr>
          <a:xfrm>
            <a:off x="12373290" y="4828778"/>
            <a:ext cx="5618371" cy="4058589"/>
          </a:xfrm>
          <a:prstGeom prst="rect">
            <a:avLst/>
          </a:prstGeom>
        </p:spPr>
        <p:txBody>
          <a:bodyPr lIns="91439" tIns="45719" rIns="91439" bIns="45719">
            <a:noAutofit/>
          </a:bodyPr>
          <a:lstStyle/>
          <a:p>
            <a:endParaRPr/>
          </a:p>
        </p:txBody>
      </p:sp>
      <p:sp>
        <p:nvSpPr>
          <p:cNvPr id="435" name="Image"/>
          <p:cNvSpPr>
            <a:spLocks noGrp="1"/>
          </p:cNvSpPr>
          <p:nvPr>
            <p:ph type="pic" sz="quarter" idx="21"/>
          </p:nvPr>
        </p:nvSpPr>
        <p:spPr>
          <a:xfrm>
            <a:off x="18361220" y="4828778"/>
            <a:ext cx="5618371" cy="4058589"/>
          </a:xfrm>
          <a:prstGeom prst="rect">
            <a:avLst/>
          </a:prstGeom>
        </p:spPr>
        <p:txBody>
          <a:bodyPr lIns="91439" tIns="45719" rIns="91439" bIns="45719">
            <a:noAutofit/>
          </a:bodyPr>
          <a:lstStyle/>
          <a:p>
            <a:endParaRPr/>
          </a:p>
        </p:txBody>
      </p:sp>
      <p:sp>
        <p:nvSpPr>
          <p:cNvPr id="4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28">
    <p:bg>
      <p:bgPr>
        <a:solidFill>
          <a:srgbClr val="18242E"/>
        </a:solidFill>
        <a:effectLst/>
      </p:bgPr>
    </p:bg>
    <p:spTree>
      <p:nvGrpSpPr>
        <p:cNvPr id="1" name=""/>
        <p:cNvGrpSpPr/>
        <p:nvPr/>
      </p:nvGrpSpPr>
      <p:grpSpPr>
        <a:xfrm>
          <a:off x="0" y="0"/>
          <a:ext cx="0" cy="0"/>
          <a:chOff x="0" y="0"/>
          <a:chExt cx="0" cy="0"/>
        </a:xfrm>
      </p:grpSpPr>
      <p:sp>
        <p:nvSpPr>
          <p:cNvPr id="443" name="Rounded Rectangle"/>
          <p:cNvSpPr>
            <a:spLocks noGrp="1"/>
          </p:cNvSpPr>
          <p:nvPr>
            <p:ph type="body" sz="quarter" idx="13"/>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444" name="C"/>
          <p:cNvSpPr txBox="1">
            <a:spLocks noGrp="1"/>
          </p:cNvSpPr>
          <p:nvPr>
            <p:ph type="body" sz="quarter" idx="14"/>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445" name="Image"/>
          <p:cNvSpPr>
            <a:spLocks noGrp="1"/>
          </p:cNvSpPr>
          <p:nvPr>
            <p:ph type="pic" idx="15"/>
          </p:nvPr>
        </p:nvSpPr>
        <p:spPr>
          <a:xfrm>
            <a:off x="2975" y="0"/>
            <a:ext cx="24378050" cy="6675835"/>
          </a:xfrm>
          <a:prstGeom prst="rect">
            <a:avLst/>
          </a:prstGeom>
        </p:spPr>
        <p:txBody>
          <a:bodyPr lIns="91439" tIns="45719" rIns="91439" bIns="45719">
            <a:noAutofit/>
          </a:bodyPr>
          <a:lstStyle/>
          <a:p>
            <a:endParaRPr/>
          </a:p>
        </p:txBody>
      </p:sp>
      <p:sp>
        <p:nvSpPr>
          <p:cNvPr id="446" name="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The two most commonly grown are the highly regarded arabica, and the less sophisticated but stronger and more hardy robusta.…"/>
          <p:cNvSpPr txBox="1">
            <a:spLocks noGrp="1"/>
          </p:cNvSpPr>
          <p:nvPr>
            <p:ph type="body" sz="half" idx="16"/>
          </p:nvPr>
        </p:nvSpPr>
        <p:spPr>
          <a:xfrm>
            <a:off x="2789861" y="7786603"/>
            <a:ext cx="19196831" cy="4044951"/>
          </a:xfrm>
          <a:prstGeom prst="rect">
            <a:avLst/>
          </a:prstGeom>
        </p:spPr>
        <p:txBody>
          <a:bodyPr anchor="b">
            <a:spAutoFit/>
          </a:bodyPr>
          <a:lstStyle/>
          <a:p>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The two most commonly grown are the highly regarded arabica, and the less sophisticated but stronger and more hardy robusta. </a:t>
            </a:r>
          </a:p>
          <a:p>
            <a:endParaRPr/>
          </a:p>
          <a:p>
            <a:r>
              <a:t>Once ripe, coffee beans are picked, processed, and dried. Dried coffee beans are roasted to varying degrees, depending on the desired flavor. Roasted beans are ground and brewed to produce coffee as a beverage.</a:t>
            </a:r>
          </a:p>
        </p:txBody>
      </p:sp>
      <p:sp>
        <p:nvSpPr>
          <p:cNvPr id="447" name="Rectangle"/>
          <p:cNvSpPr>
            <a:spLocks noGrp="1"/>
          </p:cNvSpPr>
          <p:nvPr>
            <p:ph type="body" idx="17"/>
          </p:nvPr>
        </p:nvSpPr>
        <p:spPr>
          <a:xfrm>
            <a:off x="381000" y="381000"/>
            <a:ext cx="23622000" cy="5913835"/>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448" name="Coffee is the common man’s gold, and like gold, it brings to every person the feeling of luxury and nobility."/>
          <p:cNvSpPr txBox="1">
            <a:spLocks noGrp="1"/>
          </p:cNvSpPr>
          <p:nvPr>
            <p:ph type="body" sz="half" idx="18"/>
          </p:nvPr>
        </p:nvSpPr>
        <p:spPr>
          <a:xfrm>
            <a:off x="2717200" y="1187213"/>
            <a:ext cx="19249003" cy="390652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Coffee is the </a:t>
            </a:r>
            <a:r>
              <a:t>common man’s gold</a:t>
            </a:r>
            <a:r>
              <a:rPr>
                <a:solidFill>
                  <a:srgbClr val="FFFFFF"/>
                </a:solidFill>
              </a:rPr>
              <a:t>, and like gold, it brings to every person </a:t>
            </a:r>
            <a:r>
              <a:t>the feeling of luxury and nobility.</a:t>
            </a:r>
          </a:p>
        </p:txBody>
      </p:sp>
      <p:sp>
        <p:nvSpPr>
          <p:cNvPr id="449" name="Line"/>
          <p:cNvSpPr>
            <a:spLocks noGrp="1"/>
          </p:cNvSpPr>
          <p:nvPr>
            <p:ph type="body" sz="quarter" idx="19"/>
          </p:nvPr>
        </p:nvSpPr>
        <p:spPr>
          <a:xfrm>
            <a:off x="2873287" y="5456236"/>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4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29">
    <p:bg>
      <p:bgPr>
        <a:solidFill>
          <a:srgbClr val="18242E"/>
        </a:solidFill>
        <a:effectLst/>
      </p:bgPr>
    </p:bg>
    <p:spTree>
      <p:nvGrpSpPr>
        <p:cNvPr id="1" name=""/>
        <p:cNvGrpSpPr/>
        <p:nvPr/>
      </p:nvGrpSpPr>
      <p:grpSpPr>
        <a:xfrm>
          <a:off x="0" y="0"/>
          <a:ext cx="0" cy="0"/>
          <a:chOff x="0" y="0"/>
          <a:chExt cx="0" cy="0"/>
        </a:xfrm>
      </p:grpSpPr>
      <p:sp>
        <p:nvSpPr>
          <p:cNvPr id="457" name="Rounded Rectangle"/>
          <p:cNvSpPr>
            <a:spLocks noGrp="1"/>
          </p:cNvSpPr>
          <p:nvPr>
            <p:ph type="body" sz="quarter" idx="13"/>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458" name="C"/>
          <p:cNvSpPr txBox="1">
            <a:spLocks noGrp="1"/>
          </p:cNvSpPr>
          <p:nvPr>
            <p:ph type="body" sz="quarter" idx="14"/>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459" name="Rectangle"/>
          <p:cNvSpPr>
            <a:spLocks noGrp="1"/>
          </p:cNvSpPr>
          <p:nvPr>
            <p:ph type="body" sz="half" idx="15"/>
          </p:nvPr>
        </p:nvSpPr>
        <p:spPr>
          <a:xfrm>
            <a:off x="8128000" y="-25400"/>
            <a:ext cx="8128000" cy="13766800"/>
          </a:xfrm>
          <a:prstGeom prst="rect">
            <a:avLst/>
          </a:prstGeom>
          <a:solidFill>
            <a:srgbClr val="FFFFFF"/>
          </a:solidFill>
          <a:effectLst>
            <a:outerShdw blurRad="38100" dist="25400" dir="5400000" rotWithShape="0">
              <a:srgbClr val="000000">
                <a:alpha val="50000"/>
              </a:srgbClr>
            </a:outerShdw>
          </a:effectLst>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460" name="Rectangle"/>
          <p:cNvSpPr>
            <a:spLocks noGrp="1"/>
          </p:cNvSpPr>
          <p:nvPr>
            <p:ph type="body" sz="half" idx="16"/>
          </p:nvPr>
        </p:nvSpPr>
        <p:spPr>
          <a:xfrm>
            <a:off x="381000" y="381000"/>
            <a:ext cx="7366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461" name="Coffee is a brewed drink prepared from roasted coffee beans, which are the seeds of berries from the Coffea plant. The genus Coffea is native to tropical…"/>
          <p:cNvSpPr txBox="1">
            <a:spLocks noGrp="1"/>
          </p:cNvSpPr>
          <p:nvPr>
            <p:ph type="body" sz="quarter" idx="17"/>
          </p:nvPr>
        </p:nvSpPr>
        <p:spPr>
          <a:xfrm>
            <a:off x="9101745" y="1099006"/>
            <a:ext cx="5428390" cy="11912601"/>
          </a:xfrm>
          <a:prstGeom prst="rect">
            <a:avLst/>
          </a:prstGeom>
        </p:spPr>
        <p:txBody>
          <a:bodyPr>
            <a:spAutoFit/>
          </a:bodyPr>
          <a:lstStyle/>
          <a:p>
            <a:pPr>
              <a:defRPr sz="2600" cap="all" spc="130">
                <a:solidFill>
                  <a:srgbClr val="18242E"/>
                </a:solidFill>
                <a:latin typeface="Montserrat Bold"/>
                <a:ea typeface="Montserrat Bold"/>
                <a:cs typeface="Montserrat Bold"/>
                <a:sym typeface="Montserrat Bold"/>
              </a:defRPr>
            </a:pPr>
            <a:r>
              <a:t>Coffee is a brewed drink prepared from roasted coffee beans, which are the seeds of berries from the Coffea plant. The genus Coffea is native to tropical</a:t>
            </a:r>
          </a:p>
          <a:p>
            <a:pPr>
              <a:defRPr>
                <a:solidFill>
                  <a:srgbClr val="18242E"/>
                </a:solidFill>
              </a:defRPr>
            </a:pPr>
            <a:endParaRPr/>
          </a:p>
          <a:p>
            <a:pPr>
              <a:defRPr>
                <a:solidFill>
                  <a:srgbClr val="18242E"/>
                </a:solidFill>
              </a:defRPr>
            </a:pPr>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a:t>
            </a:r>
          </a:p>
        </p:txBody>
      </p:sp>
      <p:sp>
        <p:nvSpPr>
          <p:cNvPr id="462" name="Image"/>
          <p:cNvSpPr>
            <a:spLocks noGrp="1"/>
          </p:cNvSpPr>
          <p:nvPr>
            <p:ph type="pic" sz="half" idx="18"/>
          </p:nvPr>
        </p:nvSpPr>
        <p:spPr>
          <a:xfrm>
            <a:off x="16239551" y="0"/>
            <a:ext cx="8141473" cy="13716000"/>
          </a:xfrm>
          <a:prstGeom prst="rect">
            <a:avLst/>
          </a:prstGeom>
        </p:spPr>
        <p:txBody>
          <a:bodyPr lIns="91439" tIns="45719" rIns="91439" bIns="45719">
            <a:noAutofit/>
          </a:bodyPr>
          <a:lstStyle/>
          <a:p>
            <a:endParaRPr/>
          </a:p>
        </p:txBody>
      </p:sp>
      <p:sp>
        <p:nvSpPr>
          <p:cNvPr id="463" name="I would rather suffer with coffee than be senseless."/>
          <p:cNvSpPr txBox="1">
            <a:spLocks noGrp="1"/>
          </p:cNvSpPr>
          <p:nvPr>
            <p:ph type="body" sz="quarter" idx="19"/>
          </p:nvPr>
        </p:nvSpPr>
        <p:spPr>
          <a:xfrm>
            <a:off x="1078920" y="6512972"/>
            <a:ext cx="5970161" cy="5129531"/>
          </a:xfrm>
          <a:prstGeom prst="rect">
            <a:avLst/>
          </a:prstGeom>
        </p:spPr>
        <p:txBody>
          <a:bodyPr>
            <a:spAutoFit/>
          </a:bodyPr>
          <a:lstStyle/>
          <a:p>
            <a:pPr>
              <a:lnSpc>
                <a:spcPct val="90000"/>
              </a:lnSpc>
              <a:defRPr sz="8000" spc="-400">
                <a:latin typeface="Playfair Display"/>
                <a:ea typeface="Playfair Display"/>
                <a:cs typeface="Playfair Display"/>
                <a:sym typeface="Playfair Display"/>
              </a:defRPr>
            </a:pPr>
            <a:r>
              <a:t>I would rather suffer</a:t>
            </a:r>
            <a:r>
              <a:rPr>
                <a:solidFill>
                  <a:srgbClr val="5AFCEB"/>
                </a:solidFill>
              </a:rPr>
              <a:t> with coffee than </a:t>
            </a:r>
            <a:r>
              <a:t>be senseless.</a:t>
            </a:r>
          </a:p>
        </p:txBody>
      </p:sp>
      <p:sp>
        <p:nvSpPr>
          <p:cNvPr id="4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03">
    <p:spTree>
      <p:nvGrpSpPr>
        <p:cNvPr id="1" name=""/>
        <p:cNvGrpSpPr/>
        <p:nvPr/>
      </p:nvGrpSpPr>
      <p:grpSpPr>
        <a:xfrm>
          <a:off x="0" y="0"/>
          <a:ext cx="0" cy="0"/>
          <a:chOff x="0" y="0"/>
          <a:chExt cx="0" cy="0"/>
        </a:xfrm>
      </p:grpSpPr>
      <p:sp>
        <p:nvSpPr>
          <p:cNvPr id="42" name="Image"/>
          <p:cNvSpPr>
            <a:spLocks noGrp="1"/>
          </p:cNvSpPr>
          <p:nvPr>
            <p:ph type="pic" idx="13"/>
          </p:nvPr>
        </p:nvSpPr>
        <p:spPr>
          <a:xfrm>
            <a:off x="2976" y="0"/>
            <a:ext cx="24378048" cy="13716000"/>
          </a:xfrm>
          <a:prstGeom prst="rect">
            <a:avLst/>
          </a:prstGeom>
        </p:spPr>
        <p:txBody>
          <a:bodyPr lIns="91439" tIns="45719" rIns="91439" bIns="45719">
            <a:noAutofit/>
          </a:bodyPr>
          <a:lstStyle/>
          <a:p>
            <a:endParaRPr/>
          </a:p>
        </p:txBody>
      </p:sp>
      <p:sp>
        <p:nvSpPr>
          <p:cNvPr id="43" name="Rectangle"/>
          <p:cNvSpPr>
            <a:spLocks noGrp="1"/>
          </p:cNvSpPr>
          <p:nvPr>
            <p:ph type="body" idx="14"/>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44" name="COFFEE KEYNOTE TEMPLATE…"/>
          <p:cNvSpPr txBox="1">
            <a:spLocks noGrp="1"/>
          </p:cNvSpPr>
          <p:nvPr>
            <p:ph type="body" sz="quarter" idx="15"/>
          </p:nvPr>
        </p:nvSpPr>
        <p:spPr>
          <a:xfrm>
            <a:off x="4882885" y="5010785"/>
            <a:ext cx="14618230" cy="3694431"/>
          </a:xfrm>
          <a:prstGeom prst="rect">
            <a:avLst/>
          </a:prstGeom>
        </p:spPr>
        <p:txBody>
          <a:bodyPr anchor="ctr">
            <a:spAutoFit/>
          </a:bodyPr>
          <a:lstStyle/>
          <a:p>
            <a:pPr algn="ctr">
              <a:defRPr sz="2400" spc="360"/>
            </a:pPr>
            <a:r>
              <a:t>COFFEE KEYNOTE TEMPLATE</a:t>
            </a:r>
          </a:p>
          <a:p>
            <a:pPr algn="ctr">
              <a:lnSpc>
                <a:spcPct val="80000"/>
              </a:lnSpc>
              <a:defRPr sz="10000" spc="0">
                <a:latin typeface="Playfair Display"/>
                <a:ea typeface="Playfair Display"/>
                <a:cs typeface="Playfair Display"/>
                <a:sym typeface="Playfair Display"/>
              </a:defRPr>
            </a:pPr>
            <a:r>
              <a:t>Everything get </a:t>
            </a:r>
            <a:r>
              <a:rPr>
                <a:solidFill>
                  <a:srgbClr val="5AFCEB"/>
                </a:solidFill>
              </a:rPr>
              <a:t>better</a:t>
            </a:r>
            <a:r>
              <a:t> with </a:t>
            </a:r>
            <a:r>
              <a:rPr>
                <a:solidFill>
                  <a:srgbClr val="5AFCEB"/>
                </a:solidFill>
              </a:rPr>
              <a:t>coffee</a:t>
            </a:r>
          </a:p>
        </p:txBody>
      </p:sp>
      <p:sp>
        <p:nvSpPr>
          <p:cNvPr id="45" name="Rounded Rectangle"/>
          <p:cNvSpPr>
            <a:spLocks noGrp="1"/>
          </p:cNvSpPr>
          <p:nvPr>
            <p:ph type="body" sz="quarter" idx="16"/>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46" name="C"/>
          <p:cNvSpPr txBox="1">
            <a:spLocks noGrp="1"/>
          </p:cNvSpPr>
          <p:nvPr>
            <p:ph type="body" sz="quarter" idx="17"/>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30">
    <p:bg>
      <p:bgPr>
        <a:solidFill>
          <a:srgbClr val="18242E"/>
        </a:solidFill>
        <a:effectLst/>
      </p:bgPr>
    </p:bg>
    <p:spTree>
      <p:nvGrpSpPr>
        <p:cNvPr id="1" name=""/>
        <p:cNvGrpSpPr/>
        <p:nvPr/>
      </p:nvGrpSpPr>
      <p:grpSpPr>
        <a:xfrm>
          <a:off x="0" y="0"/>
          <a:ext cx="0" cy="0"/>
          <a:chOff x="0" y="0"/>
          <a:chExt cx="0" cy="0"/>
        </a:xfrm>
      </p:grpSpPr>
      <p:sp>
        <p:nvSpPr>
          <p:cNvPr id="471" name="Rounded Rectangle"/>
          <p:cNvSpPr>
            <a:spLocks noGrp="1"/>
          </p:cNvSpPr>
          <p:nvPr>
            <p:ph type="body" sz="quarter" idx="13"/>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472" name="C"/>
          <p:cNvSpPr txBox="1">
            <a:spLocks noGrp="1"/>
          </p:cNvSpPr>
          <p:nvPr>
            <p:ph type="body" sz="quarter" idx="14"/>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473" name="Rectangle"/>
          <p:cNvSpPr>
            <a:spLocks noGrp="1"/>
          </p:cNvSpPr>
          <p:nvPr>
            <p:ph type="body" sz="half" idx="15"/>
          </p:nvPr>
        </p:nvSpPr>
        <p:spPr>
          <a:xfrm>
            <a:off x="16246298" y="-25400"/>
            <a:ext cx="8128001" cy="13766800"/>
          </a:xfrm>
          <a:prstGeom prst="rect">
            <a:avLst/>
          </a:prstGeom>
          <a:solidFill>
            <a:srgbClr val="FFFFFF"/>
          </a:solidFill>
          <a:effectLst>
            <a:outerShdw blurRad="38100" dist="25400" dir="5400000" rotWithShape="0">
              <a:srgbClr val="000000">
                <a:alpha val="50000"/>
              </a:srgbClr>
            </a:outerShdw>
          </a:effectLst>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474" name="Rectangle"/>
          <p:cNvSpPr>
            <a:spLocks noGrp="1"/>
          </p:cNvSpPr>
          <p:nvPr>
            <p:ph type="body" sz="half" idx="16"/>
          </p:nvPr>
        </p:nvSpPr>
        <p:spPr>
          <a:xfrm>
            <a:off x="381000" y="381000"/>
            <a:ext cx="7366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475" name="Coffee is a brewed drink prepared from roasted coffee beans, which are the seeds of berries from the Coffea plant. The genus Coffea is native to tropical…"/>
          <p:cNvSpPr txBox="1">
            <a:spLocks noGrp="1"/>
          </p:cNvSpPr>
          <p:nvPr>
            <p:ph type="body" sz="quarter" idx="17"/>
          </p:nvPr>
        </p:nvSpPr>
        <p:spPr>
          <a:xfrm>
            <a:off x="17220043" y="1099006"/>
            <a:ext cx="5428390" cy="11912601"/>
          </a:xfrm>
          <a:prstGeom prst="rect">
            <a:avLst/>
          </a:prstGeom>
        </p:spPr>
        <p:txBody>
          <a:bodyPr>
            <a:spAutoFit/>
          </a:bodyPr>
          <a:lstStyle/>
          <a:p>
            <a:pPr>
              <a:defRPr sz="2600" cap="all" spc="130">
                <a:solidFill>
                  <a:srgbClr val="18242E"/>
                </a:solidFill>
                <a:latin typeface="Montserrat Bold"/>
                <a:ea typeface="Montserrat Bold"/>
                <a:cs typeface="Montserrat Bold"/>
                <a:sym typeface="Montserrat Bold"/>
              </a:defRPr>
            </a:pPr>
            <a:r>
              <a:t>Coffee is a brewed drink prepared from roasted coffee beans, which are the seeds of berries from the Coffea plant. The genus Coffea is native to tropical</a:t>
            </a:r>
          </a:p>
          <a:p>
            <a:pPr>
              <a:defRPr>
                <a:solidFill>
                  <a:srgbClr val="18242E"/>
                </a:solidFill>
              </a:defRPr>
            </a:pPr>
            <a:endParaRPr/>
          </a:p>
          <a:p>
            <a:pPr>
              <a:defRPr>
                <a:solidFill>
                  <a:srgbClr val="18242E"/>
                </a:solidFill>
              </a:defRPr>
            </a:pPr>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a:t>
            </a:r>
          </a:p>
        </p:txBody>
      </p:sp>
      <p:sp>
        <p:nvSpPr>
          <p:cNvPr id="476" name="Image"/>
          <p:cNvSpPr>
            <a:spLocks noGrp="1"/>
          </p:cNvSpPr>
          <p:nvPr>
            <p:ph type="pic" sz="half" idx="18"/>
          </p:nvPr>
        </p:nvSpPr>
        <p:spPr>
          <a:xfrm>
            <a:off x="8121253" y="0"/>
            <a:ext cx="8141472" cy="13716000"/>
          </a:xfrm>
          <a:prstGeom prst="rect">
            <a:avLst/>
          </a:prstGeom>
        </p:spPr>
        <p:txBody>
          <a:bodyPr lIns="91439" tIns="45719" rIns="91439" bIns="45719">
            <a:noAutofit/>
          </a:bodyPr>
          <a:lstStyle/>
          <a:p>
            <a:endParaRPr/>
          </a:p>
        </p:txBody>
      </p:sp>
      <p:sp>
        <p:nvSpPr>
          <p:cNvPr id="477" name="Life’s too short to drink crappy coffee and cry over boys who don’t care"/>
          <p:cNvSpPr txBox="1">
            <a:spLocks noGrp="1"/>
          </p:cNvSpPr>
          <p:nvPr>
            <p:ph type="body" sz="quarter" idx="19"/>
          </p:nvPr>
        </p:nvSpPr>
        <p:spPr>
          <a:xfrm>
            <a:off x="1078920" y="4086225"/>
            <a:ext cx="5970161" cy="7575551"/>
          </a:xfrm>
          <a:prstGeom prst="rect">
            <a:avLst/>
          </a:prstGeom>
        </p:spPr>
        <p:txBody>
          <a:bodyPr>
            <a:spAutoFit/>
          </a:bodyPr>
          <a:lstStyle/>
          <a:p>
            <a:pPr>
              <a:lnSpc>
                <a:spcPct val="90000"/>
              </a:lnSpc>
              <a:defRPr sz="8000" spc="-400">
                <a:latin typeface="Playfair Display"/>
                <a:ea typeface="Playfair Display"/>
                <a:cs typeface="Playfair Display"/>
                <a:sym typeface="Playfair Display"/>
              </a:defRPr>
            </a:pPr>
            <a:r>
              <a:t>Life’s too short to </a:t>
            </a:r>
            <a:r>
              <a:rPr>
                <a:solidFill>
                  <a:srgbClr val="5AFCEB"/>
                </a:solidFill>
              </a:rPr>
              <a:t>drink crappy coffee</a:t>
            </a:r>
            <a:r>
              <a:t> and cry over boys who don’t care</a:t>
            </a:r>
          </a:p>
        </p:txBody>
      </p:sp>
      <p:sp>
        <p:nvSpPr>
          <p:cNvPr id="478" name="Line"/>
          <p:cNvSpPr>
            <a:spLocks noGrp="1"/>
          </p:cNvSpPr>
          <p:nvPr>
            <p:ph type="body" sz="quarter" idx="20"/>
          </p:nvPr>
        </p:nvSpPr>
        <p:spPr>
          <a:xfrm>
            <a:off x="1235007" y="12355991"/>
            <a:ext cx="515282"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4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31">
    <p:bg>
      <p:bgPr>
        <a:solidFill>
          <a:srgbClr val="18242E"/>
        </a:solidFill>
        <a:effectLst/>
      </p:bgPr>
    </p:bg>
    <p:spTree>
      <p:nvGrpSpPr>
        <p:cNvPr id="1" name=""/>
        <p:cNvGrpSpPr/>
        <p:nvPr/>
      </p:nvGrpSpPr>
      <p:grpSpPr>
        <a:xfrm>
          <a:off x="0" y="0"/>
          <a:ext cx="0" cy="0"/>
          <a:chOff x="0" y="0"/>
          <a:chExt cx="0" cy="0"/>
        </a:xfrm>
      </p:grpSpPr>
      <p:sp>
        <p:nvSpPr>
          <p:cNvPr id="486" name="Rounded Rectangle"/>
          <p:cNvSpPr>
            <a:spLocks noGrp="1"/>
          </p:cNvSpPr>
          <p:nvPr>
            <p:ph type="body" sz="quarter" idx="13"/>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487" name="C"/>
          <p:cNvSpPr txBox="1">
            <a:spLocks noGrp="1"/>
          </p:cNvSpPr>
          <p:nvPr>
            <p:ph type="body" sz="quarter" idx="14"/>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488" name="Rectangle"/>
          <p:cNvSpPr>
            <a:spLocks noGrp="1"/>
          </p:cNvSpPr>
          <p:nvPr>
            <p:ph type="body" sz="half" idx="15"/>
          </p:nvPr>
        </p:nvSpPr>
        <p:spPr>
          <a:xfrm>
            <a:off x="8132966" y="-25400"/>
            <a:ext cx="16256001" cy="6883400"/>
          </a:xfrm>
          <a:prstGeom prst="rect">
            <a:avLst/>
          </a:prstGeom>
          <a:solidFill>
            <a:srgbClr val="FFFFFF"/>
          </a:solidFill>
          <a:effectLst>
            <a:outerShdw blurRad="38100" dist="25400" dir="5400000" rotWithShape="0">
              <a:srgbClr val="000000">
                <a:alpha val="50000"/>
              </a:srgbClr>
            </a:outerShdw>
          </a:effectLst>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489" name="Rectangle"/>
          <p:cNvSpPr>
            <a:spLocks noGrp="1"/>
          </p:cNvSpPr>
          <p:nvPr>
            <p:ph type="body" sz="half" idx="16"/>
          </p:nvPr>
        </p:nvSpPr>
        <p:spPr>
          <a:xfrm>
            <a:off x="381000" y="381000"/>
            <a:ext cx="7366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490" name="Coffee is a brewed drink prepared from roasted coffee beans, which are the seeds of berries from the Coffea plant. The genus Coffea is native to tropical…"/>
          <p:cNvSpPr txBox="1">
            <a:spLocks noGrp="1"/>
          </p:cNvSpPr>
          <p:nvPr>
            <p:ph type="body" sz="half" idx="17"/>
          </p:nvPr>
        </p:nvSpPr>
        <p:spPr>
          <a:xfrm>
            <a:off x="9477805" y="902489"/>
            <a:ext cx="13913809" cy="5359401"/>
          </a:xfrm>
          <a:prstGeom prst="rect">
            <a:avLst/>
          </a:prstGeom>
        </p:spPr>
        <p:txBody>
          <a:bodyPr>
            <a:spAutoFit/>
          </a:bodyPr>
          <a:lstStyle/>
          <a:p>
            <a:pPr>
              <a:defRPr sz="2600" cap="all" spc="130">
                <a:solidFill>
                  <a:srgbClr val="18242E"/>
                </a:solidFill>
                <a:latin typeface="Montserrat Bold"/>
                <a:ea typeface="Montserrat Bold"/>
                <a:cs typeface="Montserrat Bold"/>
                <a:sym typeface="Montserrat Bold"/>
              </a:defRPr>
            </a:pPr>
            <a:r>
              <a:t>Coffee is a brewed drink prepared from roasted coffee beans, which are the seeds of berries from the Coffea plant. The genus Coffea is native to tropical</a:t>
            </a:r>
          </a:p>
          <a:p>
            <a:pPr>
              <a:defRPr>
                <a:solidFill>
                  <a:srgbClr val="18242E"/>
                </a:solidFill>
              </a:defRPr>
            </a:pPr>
            <a:endParaRPr/>
          </a:p>
          <a:p>
            <a:pPr>
              <a:defRPr>
                <a:solidFill>
                  <a:srgbClr val="18242E"/>
                </a:solidFill>
              </a:defRPr>
            </a:pPr>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a:t>
            </a:r>
          </a:p>
        </p:txBody>
      </p:sp>
      <p:sp>
        <p:nvSpPr>
          <p:cNvPr id="491" name="Image"/>
          <p:cNvSpPr>
            <a:spLocks noGrp="1"/>
          </p:cNvSpPr>
          <p:nvPr>
            <p:ph type="pic" sz="half" idx="18"/>
          </p:nvPr>
        </p:nvSpPr>
        <p:spPr>
          <a:xfrm>
            <a:off x="8121252" y="6877097"/>
            <a:ext cx="16256001" cy="6883401"/>
          </a:xfrm>
          <a:prstGeom prst="rect">
            <a:avLst/>
          </a:prstGeom>
        </p:spPr>
        <p:txBody>
          <a:bodyPr lIns="91439" tIns="45719" rIns="91439" bIns="45719">
            <a:noAutofit/>
          </a:bodyPr>
          <a:lstStyle/>
          <a:p>
            <a:endParaRPr/>
          </a:p>
        </p:txBody>
      </p:sp>
      <p:sp>
        <p:nvSpPr>
          <p:cNvPr id="492" name="I think if I were a woman I’d wear coffee as a perfume."/>
          <p:cNvSpPr txBox="1">
            <a:spLocks noGrp="1"/>
          </p:cNvSpPr>
          <p:nvPr>
            <p:ph type="body" sz="quarter" idx="19"/>
          </p:nvPr>
        </p:nvSpPr>
        <p:spPr>
          <a:xfrm>
            <a:off x="1078920" y="5088266"/>
            <a:ext cx="5970161" cy="6352541"/>
          </a:xfrm>
          <a:prstGeom prst="rect">
            <a:avLst/>
          </a:prstGeom>
        </p:spPr>
        <p:txBody>
          <a:bodyPr>
            <a:spAutoFit/>
          </a:bodyPr>
          <a:lstStyle/>
          <a:p>
            <a:pPr>
              <a:lnSpc>
                <a:spcPct val="90000"/>
              </a:lnSpc>
              <a:defRPr sz="8000" spc="-400">
                <a:latin typeface="Playfair Display"/>
                <a:ea typeface="Playfair Display"/>
                <a:cs typeface="Playfair Display"/>
                <a:sym typeface="Playfair Display"/>
              </a:defRPr>
            </a:pPr>
            <a:r>
              <a:t>I think if I were a woman I’d wear </a:t>
            </a:r>
            <a:r>
              <a:rPr>
                <a:solidFill>
                  <a:srgbClr val="5AFCEB"/>
                </a:solidFill>
              </a:rPr>
              <a:t>coffee as a perfume</a:t>
            </a:r>
            <a:r>
              <a:t>.</a:t>
            </a:r>
          </a:p>
        </p:txBody>
      </p:sp>
      <p:sp>
        <p:nvSpPr>
          <p:cNvPr id="493" name="Line"/>
          <p:cNvSpPr>
            <a:spLocks noGrp="1"/>
          </p:cNvSpPr>
          <p:nvPr>
            <p:ph type="body" sz="quarter" idx="20"/>
          </p:nvPr>
        </p:nvSpPr>
        <p:spPr>
          <a:xfrm>
            <a:off x="1235007" y="12355991"/>
            <a:ext cx="515282"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4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32">
    <p:bg>
      <p:bgPr>
        <a:solidFill>
          <a:srgbClr val="18242E"/>
        </a:solidFill>
        <a:effectLst/>
      </p:bgPr>
    </p:bg>
    <p:spTree>
      <p:nvGrpSpPr>
        <p:cNvPr id="1" name=""/>
        <p:cNvGrpSpPr/>
        <p:nvPr/>
      </p:nvGrpSpPr>
      <p:grpSpPr>
        <a:xfrm>
          <a:off x="0" y="0"/>
          <a:ext cx="0" cy="0"/>
          <a:chOff x="0" y="0"/>
          <a:chExt cx="0" cy="0"/>
        </a:xfrm>
      </p:grpSpPr>
      <p:sp>
        <p:nvSpPr>
          <p:cNvPr id="501" name="Rounded Rectangle"/>
          <p:cNvSpPr>
            <a:spLocks noGrp="1"/>
          </p:cNvSpPr>
          <p:nvPr>
            <p:ph type="body" sz="quarter" idx="13"/>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02" name="C"/>
          <p:cNvSpPr txBox="1">
            <a:spLocks noGrp="1"/>
          </p:cNvSpPr>
          <p:nvPr>
            <p:ph type="body" sz="quarter" idx="14"/>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503" name="Rectangle"/>
          <p:cNvSpPr>
            <a:spLocks noGrp="1"/>
          </p:cNvSpPr>
          <p:nvPr>
            <p:ph type="body" sz="half" idx="15"/>
          </p:nvPr>
        </p:nvSpPr>
        <p:spPr>
          <a:xfrm>
            <a:off x="8132966" y="6855500"/>
            <a:ext cx="16256001" cy="6883401"/>
          </a:xfrm>
          <a:prstGeom prst="rect">
            <a:avLst/>
          </a:prstGeom>
          <a:solidFill>
            <a:srgbClr val="FFFFFF"/>
          </a:solidFill>
          <a:effectLst>
            <a:outerShdw blurRad="38100" dist="25400" dir="5400000" rotWithShape="0">
              <a:srgbClr val="000000">
                <a:alpha val="50000"/>
              </a:srgbClr>
            </a:outerShdw>
          </a:effectLst>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04" name="Rectangle"/>
          <p:cNvSpPr>
            <a:spLocks noGrp="1"/>
          </p:cNvSpPr>
          <p:nvPr>
            <p:ph type="body" sz="half" idx="16"/>
          </p:nvPr>
        </p:nvSpPr>
        <p:spPr>
          <a:xfrm>
            <a:off x="381000" y="381000"/>
            <a:ext cx="7366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05" name="Coffee is a brewed drink prepared from roasted coffee beans, which are the seeds of berries from the Coffea plant. The genus Coffea is native to tropical…"/>
          <p:cNvSpPr txBox="1">
            <a:spLocks noGrp="1"/>
          </p:cNvSpPr>
          <p:nvPr>
            <p:ph type="body" sz="half" idx="17"/>
          </p:nvPr>
        </p:nvSpPr>
        <p:spPr>
          <a:xfrm>
            <a:off x="9477805" y="7783390"/>
            <a:ext cx="13913809" cy="5359401"/>
          </a:xfrm>
          <a:prstGeom prst="rect">
            <a:avLst/>
          </a:prstGeom>
        </p:spPr>
        <p:txBody>
          <a:bodyPr>
            <a:spAutoFit/>
          </a:bodyPr>
          <a:lstStyle/>
          <a:p>
            <a:pPr>
              <a:defRPr sz="2600" cap="all" spc="130">
                <a:solidFill>
                  <a:srgbClr val="18242E"/>
                </a:solidFill>
                <a:latin typeface="Montserrat Bold"/>
                <a:ea typeface="Montserrat Bold"/>
                <a:cs typeface="Montserrat Bold"/>
                <a:sym typeface="Montserrat Bold"/>
              </a:defRPr>
            </a:pPr>
            <a:r>
              <a:t>Coffee is a brewed drink prepared from roasted coffee beans, which are the seeds of berries from the Coffea plant. The genus Coffea is native to tropical</a:t>
            </a:r>
          </a:p>
          <a:p>
            <a:pPr>
              <a:defRPr>
                <a:solidFill>
                  <a:srgbClr val="18242E"/>
                </a:solidFill>
              </a:defRPr>
            </a:pPr>
            <a:endParaRPr/>
          </a:p>
          <a:p>
            <a:pPr>
              <a:defRPr>
                <a:solidFill>
                  <a:srgbClr val="18242E"/>
                </a:solidFill>
              </a:defRPr>
            </a:pPr>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a:t>
            </a:r>
          </a:p>
        </p:txBody>
      </p:sp>
      <p:sp>
        <p:nvSpPr>
          <p:cNvPr id="506" name="Image"/>
          <p:cNvSpPr>
            <a:spLocks noGrp="1"/>
          </p:cNvSpPr>
          <p:nvPr>
            <p:ph type="pic" sz="half" idx="18"/>
          </p:nvPr>
        </p:nvSpPr>
        <p:spPr>
          <a:xfrm>
            <a:off x="8121253" y="0"/>
            <a:ext cx="16256001" cy="6883400"/>
          </a:xfrm>
          <a:prstGeom prst="rect">
            <a:avLst/>
          </a:prstGeom>
        </p:spPr>
        <p:txBody>
          <a:bodyPr lIns="91439" tIns="45719" rIns="91439" bIns="45719">
            <a:noAutofit/>
          </a:bodyPr>
          <a:lstStyle/>
          <a:p>
            <a:endParaRPr/>
          </a:p>
        </p:txBody>
      </p:sp>
      <p:sp>
        <p:nvSpPr>
          <p:cNvPr id="507" name="Sometimes, they just make coffee cups too small."/>
          <p:cNvSpPr txBox="1">
            <a:spLocks noGrp="1"/>
          </p:cNvSpPr>
          <p:nvPr>
            <p:ph type="body" sz="quarter" idx="19"/>
          </p:nvPr>
        </p:nvSpPr>
        <p:spPr>
          <a:xfrm>
            <a:off x="1078920" y="6676440"/>
            <a:ext cx="5970161" cy="5129531"/>
          </a:xfrm>
          <a:prstGeom prst="rect">
            <a:avLst/>
          </a:prstGeom>
        </p:spPr>
        <p:txBody>
          <a:bodyPr>
            <a:spAutoFit/>
          </a:bodyPr>
          <a:lstStyle/>
          <a:p>
            <a:pPr>
              <a:lnSpc>
                <a:spcPct val="90000"/>
              </a:lnSpc>
              <a:defRPr sz="8000" spc="-400">
                <a:latin typeface="Playfair Display"/>
                <a:ea typeface="Playfair Display"/>
                <a:cs typeface="Playfair Display"/>
                <a:sym typeface="Playfair Display"/>
              </a:defRPr>
            </a:pPr>
            <a:r>
              <a:rPr>
                <a:solidFill>
                  <a:srgbClr val="5AFCEB"/>
                </a:solidFill>
              </a:rPr>
              <a:t>Sometimes</a:t>
            </a:r>
            <a:r>
              <a:t>, they just make coffee cups too small.</a:t>
            </a:r>
          </a:p>
        </p:txBody>
      </p:sp>
      <p:sp>
        <p:nvSpPr>
          <p:cNvPr id="508" name="Line"/>
          <p:cNvSpPr>
            <a:spLocks noGrp="1"/>
          </p:cNvSpPr>
          <p:nvPr>
            <p:ph type="body" sz="quarter" idx="20"/>
          </p:nvPr>
        </p:nvSpPr>
        <p:spPr>
          <a:xfrm>
            <a:off x="1235007" y="12355991"/>
            <a:ext cx="515282"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5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33">
    <p:bg>
      <p:bgPr>
        <a:solidFill>
          <a:srgbClr val="18242E"/>
        </a:solidFill>
        <a:effectLst/>
      </p:bgPr>
    </p:bg>
    <p:spTree>
      <p:nvGrpSpPr>
        <p:cNvPr id="1" name=""/>
        <p:cNvGrpSpPr/>
        <p:nvPr/>
      </p:nvGrpSpPr>
      <p:grpSpPr>
        <a:xfrm>
          <a:off x="0" y="0"/>
          <a:ext cx="0" cy="0"/>
          <a:chOff x="0" y="0"/>
          <a:chExt cx="0" cy="0"/>
        </a:xfrm>
      </p:grpSpPr>
      <p:sp>
        <p:nvSpPr>
          <p:cNvPr id="516" name="Rounded Rectangle"/>
          <p:cNvSpPr>
            <a:spLocks noGrp="1"/>
          </p:cNvSpPr>
          <p:nvPr>
            <p:ph type="body" sz="quarter" idx="13"/>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17" name="C"/>
          <p:cNvSpPr txBox="1">
            <a:spLocks noGrp="1"/>
          </p:cNvSpPr>
          <p:nvPr>
            <p:ph type="body" sz="quarter" idx="14"/>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518" name="Rectangle"/>
          <p:cNvSpPr>
            <a:spLocks noGrp="1"/>
          </p:cNvSpPr>
          <p:nvPr>
            <p:ph type="body" sz="quarter" idx="15"/>
          </p:nvPr>
        </p:nvSpPr>
        <p:spPr>
          <a:xfrm>
            <a:off x="16249958" y="-1"/>
            <a:ext cx="8128001" cy="6883401"/>
          </a:xfrm>
          <a:prstGeom prst="rect">
            <a:avLst/>
          </a:prstGeom>
          <a:solidFill>
            <a:srgbClr val="5AFCEB"/>
          </a:solidFill>
          <a:effectLst>
            <a:outerShdw blurRad="38100" dist="25400" dir="5400000" rotWithShape="0">
              <a:srgbClr val="000000">
                <a:alpha val="50000"/>
              </a:srgbClr>
            </a:outerShdw>
          </a:effectLst>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19" name="Rectangle"/>
          <p:cNvSpPr>
            <a:spLocks noGrp="1"/>
          </p:cNvSpPr>
          <p:nvPr>
            <p:ph type="body" sz="quarter" idx="16"/>
          </p:nvPr>
        </p:nvSpPr>
        <p:spPr>
          <a:xfrm>
            <a:off x="8132966" y="6855500"/>
            <a:ext cx="8128001" cy="6883401"/>
          </a:xfrm>
          <a:prstGeom prst="rect">
            <a:avLst/>
          </a:prstGeom>
          <a:solidFill>
            <a:srgbClr val="FFFFFF"/>
          </a:solidFill>
          <a:effectLst>
            <a:outerShdw blurRad="38100" dist="25400" dir="5400000" rotWithShape="0">
              <a:srgbClr val="000000">
                <a:alpha val="50000"/>
              </a:srgbClr>
            </a:outerShdw>
          </a:effectLst>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20" name="Rectangle"/>
          <p:cNvSpPr>
            <a:spLocks noGrp="1"/>
          </p:cNvSpPr>
          <p:nvPr>
            <p:ph type="body" sz="half" idx="17"/>
          </p:nvPr>
        </p:nvSpPr>
        <p:spPr>
          <a:xfrm>
            <a:off x="381000" y="381000"/>
            <a:ext cx="7366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21" name="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cNvSpPr txBox="1">
            <a:spLocks noGrp="1"/>
          </p:cNvSpPr>
          <p:nvPr>
            <p:ph type="body" sz="quarter" idx="18"/>
          </p:nvPr>
        </p:nvSpPr>
        <p:spPr>
          <a:xfrm>
            <a:off x="9223805" y="7681790"/>
            <a:ext cx="5803548" cy="5588001"/>
          </a:xfrm>
          <a:prstGeom prst="rect">
            <a:avLst/>
          </a:prstGeom>
        </p:spPr>
        <p:txBody>
          <a:bodyPr>
            <a:spAutoFit/>
          </a:bodyPr>
          <a:lstStyle>
            <a:lvl1pPr>
              <a:defRPr>
                <a:solidFill>
                  <a:srgbClr val="18242E"/>
                </a:solidFill>
              </a:defRPr>
            </a:lvl1pPr>
          </a:lstStyle>
          <a:p>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a:t>
            </a:r>
          </a:p>
        </p:txBody>
      </p:sp>
      <p:sp>
        <p:nvSpPr>
          <p:cNvPr id="522" name="Image"/>
          <p:cNvSpPr>
            <a:spLocks noGrp="1"/>
          </p:cNvSpPr>
          <p:nvPr>
            <p:ph type="pic" sz="quarter" idx="19"/>
          </p:nvPr>
        </p:nvSpPr>
        <p:spPr>
          <a:xfrm>
            <a:off x="8121253" y="0"/>
            <a:ext cx="8128001" cy="6883400"/>
          </a:xfrm>
          <a:prstGeom prst="rect">
            <a:avLst/>
          </a:prstGeom>
        </p:spPr>
        <p:txBody>
          <a:bodyPr lIns="91439" tIns="45719" rIns="91439" bIns="45719">
            <a:noAutofit/>
          </a:bodyPr>
          <a:lstStyle/>
          <a:p>
            <a:endParaRPr/>
          </a:p>
        </p:txBody>
      </p:sp>
      <p:sp>
        <p:nvSpPr>
          <p:cNvPr id="523" name="Coffee and smoking are the last great addictions."/>
          <p:cNvSpPr txBox="1">
            <a:spLocks noGrp="1"/>
          </p:cNvSpPr>
          <p:nvPr>
            <p:ph type="body" sz="quarter" idx="20"/>
          </p:nvPr>
        </p:nvSpPr>
        <p:spPr>
          <a:xfrm>
            <a:off x="1078920" y="6676440"/>
            <a:ext cx="5970161" cy="5129531"/>
          </a:xfrm>
          <a:prstGeom prst="rect">
            <a:avLst/>
          </a:prstGeom>
        </p:spPr>
        <p:txBody>
          <a:bodyPr>
            <a:spAutoFit/>
          </a:bodyPr>
          <a:lstStyle/>
          <a:p>
            <a:pPr>
              <a:lnSpc>
                <a:spcPct val="90000"/>
              </a:lnSpc>
              <a:defRPr sz="8000" spc="-400">
                <a:latin typeface="Playfair Display"/>
                <a:ea typeface="Playfair Display"/>
                <a:cs typeface="Playfair Display"/>
                <a:sym typeface="Playfair Display"/>
              </a:defRPr>
            </a:pPr>
            <a:r>
              <a:t>Coffee and smoking are the </a:t>
            </a:r>
            <a:r>
              <a:rPr>
                <a:solidFill>
                  <a:srgbClr val="5AFCEB"/>
                </a:solidFill>
              </a:rPr>
              <a:t>last great addictions.</a:t>
            </a:r>
          </a:p>
        </p:txBody>
      </p:sp>
      <p:sp>
        <p:nvSpPr>
          <p:cNvPr id="524" name="Line"/>
          <p:cNvSpPr>
            <a:spLocks noGrp="1"/>
          </p:cNvSpPr>
          <p:nvPr>
            <p:ph type="body" sz="quarter" idx="21"/>
          </p:nvPr>
        </p:nvSpPr>
        <p:spPr>
          <a:xfrm>
            <a:off x="1235007" y="12355991"/>
            <a:ext cx="515282"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525" name="Image"/>
          <p:cNvSpPr>
            <a:spLocks noGrp="1"/>
          </p:cNvSpPr>
          <p:nvPr>
            <p:ph type="pic" sz="quarter" idx="22"/>
          </p:nvPr>
        </p:nvSpPr>
        <p:spPr>
          <a:xfrm>
            <a:off x="16249958" y="6855500"/>
            <a:ext cx="8128001" cy="6883401"/>
          </a:xfrm>
          <a:prstGeom prst="rect">
            <a:avLst/>
          </a:prstGeom>
        </p:spPr>
        <p:txBody>
          <a:bodyPr lIns="91439" tIns="45719" rIns="91439" bIns="45719">
            <a:noAutofit/>
          </a:bodyPr>
          <a:lstStyle/>
          <a:p>
            <a:endParaRPr/>
          </a:p>
        </p:txBody>
      </p:sp>
      <p:sp>
        <p:nvSpPr>
          <p:cNvPr id="526" name="Coffee is a brewed drink prepared from roasted coffee beans, which are the seeds of berries from the Coffea plant. The genus Coffea is native to tropical"/>
          <p:cNvSpPr txBox="1">
            <a:spLocks noGrp="1"/>
          </p:cNvSpPr>
          <p:nvPr>
            <p:ph type="body" sz="quarter" idx="23"/>
          </p:nvPr>
        </p:nvSpPr>
        <p:spPr>
          <a:xfrm>
            <a:off x="17412185" y="1129897"/>
            <a:ext cx="5803548" cy="4165601"/>
          </a:xfrm>
          <a:prstGeom prst="rect">
            <a:avLst/>
          </a:prstGeom>
        </p:spPr>
        <p:txBody>
          <a:bodyPr>
            <a:spAutoFit/>
          </a:bodyPr>
          <a:lstStyle>
            <a:lvl1pPr>
              <a:defRPr sz="2600" cap="all" spc="130">
                <a:solidFill>
                  <a:srgbClr val="18242E"/>
                </a:solidFill>
                <a:latin typeface="Montserrat Bold"/>
                <a:ea typeface="Montserrat Bold"/>
                <a:cs typeface="Montserrat Bold"/>
                <a:sym typeface="Montserrat Bold"/>
              </a:defRPr>
            </a:lvl1pPr>
          </a:lstStyle>
          <a:p>
            <a:r>
              <a:t>Coffee is a brewed drink prepared from roasted coffee beans, which are the seeds of berries from the Coffea plant. The genus Coffea is native to tropical</a:t>
            </a:r>
          </a:p>
        </p:txBody>
      </p:sp>
      <p:sp>
        <p:nvSpPr>
          <p:cNvPr id="5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34">
    <p:bg>
      <p:bgPr>
        <a:solidFill>
          <a:srgbClr val="18242E"/>
        </a:solidFill>
        <a:effectLst/>
      </p:bgPr>
    </p:bg>
    <p:spTree>
      <p:nvGrpSpPr>
        <p:cNvPr id="1" name=""/>
        <p:cNvGrpSpPr/>
        <p:nvPr/>
      </p:nvGrpSpPr>
      <p:grpSpPr>
        <a:xfrm>
          <a:off x="0" y="0"/>
          <a:ext cx="0" cy="0"/>
          <a:chOff x="0" y="0"/>
          <a:chExt cx="0" cy="0"/>
        </a:xfrm>
      </p:grpSpPr>
      <p:sp>
        <p:nvSpPr>
          <p:cNvPr id="534" name="Image"/>
          <p:cNvSpPr>
            <a:spLocks noGrp="1"/>
          </p:cNvSpPr>
          <p:nvPr>
            <p:ph type="pic" sz="half" idx="13"/>
          </p:nvPr>
        </p:nvSpPr>
        <p:spPr>
          <a:xfrm>
            <a:off x="18282046" y="0"/>
            <a:ext cx="6096001" cy="13716001"/>
          </a:xfrm>
          <a:prstGeom prst="rect">
            <a:avLst/>
          </a:prstGeom>
        </p:spPr>
        <p:txBody>
          <a:bodyPr lIns="91439" tIns="45719" rIns="91439" bIns="45719">
            <a:noAutofit/>
          </a:bodyPr>
          <a:lstStyle/>
          <a:p>
            <a:endParaRPr/>
          </a:p>
        </p:txBody>
      </p:sp>
      <p:sp>
        <p:nvSpPr>
          <p:cNvPr id="535" name="Image"/>
          <p:cNvSpPr>
            <a:spLocks noGrp="1"/>
          </p:cNvSpPr>
          <p:nvPr>
            <p:ph type="pic" sz="half" idx="14"/>
          </p:nvPr>
        </p:nvSpPr>
        <p:spPr>
          <a:xfrm>
            <a:off x="2677" y="0"/>
            <a:ext cx="6096001" cy="13716000"/>
          </a:xfrm>
          <a:prstGeom prst="rect">
            <a:avLst/>
          </a:prstGeom>
        </p:spPr>
        <p:txBody>
          <a:bodyPr lIns="91439" tIns="45719" rIns="91439" bIns="45719">
            <a:noAutofit/>
          </a:bodyPr>
          <a:lstStyle/>
          <a:p>
            <a:endParaRPr/>
          </a:p>
        </p:txBody>
      </p:sp>
      <p:sp>
        <p:nvSpPr>
          <p:cNvPr id="536" name="Image"/>
          <p:cNvSpPr>
            <a:spLocks noGrp="1"/>
          </p:cNvSpPr>
          <p:nvPr>
            <p:ph type="pic" sz="half" idx="15"/>
          </p:nvPr>
        </p:nvSpPr>
        <p:spPr>
          <a:xfrm>
            <a:off x="6090574" y="0"/>
            <a:ext cx="6096001" cy="13716000"/>
          </a:xfrm>
          <a:prstGeom prst="rect">
            <a:avLst/>
          </a:prstGeom>
        </p:spPr>
        <p:txBody>
          <a:bodyPr lIns="91439" tIns="45719" rIns="91439" bIns="45719">
            <a:noAutofit/>
          </a:bodyPr>
          <a:lstStyle/>
          <a:p>
            <a:endParaRPr/>
          </a:p>
        </p:txBody>
      </p:sp>
      <p:sp>
        <p:nvSpPr>
          <p:cNvPr id="537" name="Image"/>
          <p:cNvSpPr>
            <a:spLocks noGrp="1"/>
          </p:cNvSpPr>
          <p:nvPr>
            <p:ph type="pic" sz="half" idx="16"/>
          </p:nvPr>
        </p:nvSpPr>
        <p:spPr>
          <a:xfrm>
            <a:off x="12179442" y="0"/>
            <a:ext cx="6096001" cy="13716001"/>
          </a:xfrm>
          <a:prstGeom prst="rect">
            <a:avLst/>
          </a:prstGeom>
        </p:spPr>
        <p:txBody>
          <a:bodyPr lIns="91439" tIns="45719" rIns="91439" bIns="45719">
            <a:noAutofit/>
          </a:bodyPr>
          <a:lstStyle/>
          <a:p>
            <a:endParaRPr/>
          </a:p>
        </p:txBody>
      </p:sp>
      <p:sp>
        <p:nvSpPr>
          <p:cNvPr id="538" name="Rectangle"/>
          <p:cNvSpPr>
            <a:spLocks noGrp="1"/>
          </p:cNvSpPr>
          <p:nvPr>
            <p:ph type="body" idx="17"/>
          </p:nvPr>
        </p:nvSpPr>
        <p:spPr>
          <a:xfrm>
            <a:off x="-46457" y="5891605"/>
            <a:ext cx="24426114" cy="7847913"/>
          </a:xfrm>
          <a:prstGeom prst="rect">
            <a:avLst/>
          </a:prstGeom>
          <a:gradFill>
            <a:gsLst>
              <a:gs pos="0">
                <a:srgbClr val="000000">
                  <a:alpha val="0"/>
                </a:srgbClr>
              </a:gs>
              <a:gs pos="100000">
                <a:srgbClr val="000000">
                  <a:alpha val="62142"/>
                </a:srgbClr>
              </a:gs>
            </a:gsLst>
            <a:lin ang="5400000"/>
          </a:gradFill>
          <a:effectLst>
            <a:outerShdw blurRad="38100" dist="25400" dir="5400000" rotWithShape="0">
              <a:srgbClr val="000000">
                <a:alpha val="50000"/>
              </a:srgbClr>
            </a:outerShdw>
          </a:effectLst>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39" name="History"/>
          <p:cNvSpPr txBox="1">
            <a:spLocks noGrp="1"/>
          </p:cNvSpPr>
          <p:nvPr>
            <p:ph type="body" sz="quarter" idx="18"/>
          </p:nvPr>
        </p:nvSpPr>
        <p:spPr>
          <a:xfrm>
            <a:off x="-579510" y="11770305"/>
            <a:ext cx="7260374" cy="952501"/>
          </a:xfrm>
          <a:prstGeom prst="rect">
            <a:avLst/>
          </a:prstGeom>
        </p:spPr>
        <p:txBody>
          <a:bodyPr>
            <a:spAutoFit/>
          </a:bodyPr>
          <a:lstStyle>
            <a:lvl1pPr algn="ctr">
              <a:lnSpc>
                <a:spcPct val="90000"/>
              </a:lnSpc>
              <a:defRPr sz="5000" spc="-250">
                <a:latin typeface="Playfair Display"/>
                <a:ea typeface="Playfair Display"/>
                <a:cs typeface="Playfair Display"/>
                <a:sym typeface="Playfair Display"/>
              </a:defRPr>
            </a:lvl1pPr>
          </a:lstStyle>
          <a:p>
            <a:r>
              <a:t>History</a:t>
            </a:r>
          </a:p>
        </p:txBody>
      </p:sp>
      <p:sp>
        <p:nvSpPr>
          <p:cNvPr id="540" name="Rectangle"/>
          <p:cNvSpPr>
            <a:spLocks noGrp="1"/>
          </p:cNvSpPr>
          <p:nvPr>
            <p:ph type="body" idx="19"/>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41" name="Cultivation"/>
          <p:cNvSpPr txBox="1">
            <a:spLocks noGrp="1"/>
          </p:cNvSpPr>
          <p:nvPr>
            <p:ph type="body" sz="quarter" idx="20"/>
          </p:nvPr>
        </p:nvSpPr>
        <p:spPr>
          <a:xfrm>
            <a:off x="5508387" y="11770305"/>
            <a:ext cx="7260374" cy="952501"/>
          </a:xfrm>
          <a:prstGeom prst="rect">
            <a:avLst/>
          </a:prstGeom>
        </p:spPr>
        <p:txBody>
          <a:bodyPr>
            <a:spAutoFit/>
          </a:bodyPr>
          <a:lstStyle>
            <a:lvl1pPr algn="ctr">
              <a:lnSpc>
                <a:spcPct val="90000"/>
              </a:lnSpc>
              <a:defRPr sz="5000" spc="-250">
                <a:latin typeface="Playfair Display"/>
                <a:ea typeface="Playfair Display"/>
                <a:cs typeface="Playfair Display"/>
                <a:sym typeface="Playfair Display"/>
              </a:defRPr>
            </a:lvl1pPr>
          </a:lstStyle>
          <a:p>
            <a:r>
              <a:t>Cultivation</a:t>
            </a:r>
          </a:p>
        </p:txBody>
      </p:sp>
      <p:sp>
        <p:nvSpPr>
          <p:cNvPr id="542" name="Processing"/>
          <p:cNvSpPr txBox="1">
            <a:spLocks noGrp="1"/>
          </p:cNvSpPr>
          <p:nvPr>
            <p:ph type="body" sz="quarter" idx="21"/>
          </p:nvPr>
        </p:nvSpPr>
        <p:spPr>
          <a:xfrm>
            <a:off x="11597255" y="11770305"/>
            <a:ext cx="7260374" cy="952501"/>
          </a:xfrm>
          <a:prstGeom prst="rect">
            <a:avLst/>
          </a:prstGeom>
        </p:spPr>
        <p:txBody>
          <a:bodyPr>
            <a:spAutoFit/>
          </a:bodyPr>
          <a:lstStyle>
            <a:lvl1pPr algn="ctr">
              <a:lnSpc>
                <a:spcPct val="90000"/>
              </a:lnSpc>
              <a:defRPr sz="5000" spc="-250">
                <a:latin typeface="Playfair Display"/>
                <a:ea typeface="Playfair Display"/>
                <a:cs typeface="Playfair Display"/>
                <a:sym typeface="Playfair Display"/>
              </a:defRPr>
            </a:lvl1pPr>
          </a:lstStyle>
          <a:p>
            <a:r>
              <a:t>Processing</a:t>
            </a:r>
          </a:p>
        </p:txBody>
      </p:sp>
      <p:sp>
        <p:nvSpPr>
          <p:cNvPr id="543" name="Image"/>
          <p:cNvSpPr>
            <a:spLocks noGrp="1"/>
          </p:cNvSpPr>
          <p:nvPr>
            <p:ph type="pic" sz="quarter" idx="22"/>
          </p:nvPr>
        </p:nvSpPr>
        <p:spPr>
          <a:xfrm>
            <a:off x="2604709" y="10088562"/>
            <a:ext cx="891936" cy="891936"/>
          </a:xfrm>
          <a:prstGeom prst="rect">
            <a:avLst/>
          </a:prstGeom>
        </p:spPr>
        <p:txBody>
          <a:bodyPr lIns="91439" tIns="45719" rIns="91439" bIns="45719">
            <a:noAutofit/>
          </a:bodyPr>
          <a:lstStyle/>
          <a:p>
            <a:endParaRPr/>
          </a:p>
        </p:txBody>
      </p:sp>
      <p:sp>
        <p:nvSpPr>
          <p:cNvPr id="544" name="Circle"/>
          <p:cNvSpPr>
            <a:spLocks noGrp="1"/>
          </p:cNvSpPr>
          <p:nvPr>
            <p:ph type="body" sz="quarter" idx="23"/>
          </p:nvPr>
        </p:nvSpPr>
        <p:spPr>
          <a:xfrm>
            <a:off x="2099002" y="9602057"/>
            <a:ext cx="1903351" cy="1903351"/>
          </a:xfrm>
          <a:prstGeom prst="ellipse">
            <a:avLst/>
          </a:prstGeom>
          <a:ln w="38100">
            <a:solidFill>
              <a:srgbClr val="FFFFFF"/>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45" name="Circle"/>
          <p:cNvSpPr>
            <a:spLocks noGrp="1"/>
          </p:cNvSpPr>
          <p:nvPr>
            <p:ph type="body" sz="quarter" idx="24"/>
          </p:nvPr>
        </p:nvSpPr>
        <p:spPr>
          <a:xfrm>
            <a:off x="8186898" y="9602057"/>
            <a:ext cx="1903352" cy="1903351"/>
          </a:xfrm>
          <a:prstGeom prst="ellipse">
            <a:avLst/>
          </a:prstGeom>
          <a:ln w="38100">
            <a:solidFill>
              <a:srgbClr val="FFFFFF"/>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46" name="Image"/>
          <p:cNvSpPr>
            <a:spLocks noGrp="1"/>
          </p:cNvSpPr>
          <p:nvPr>
            <p:ph type="pic" sz="quarter" idx="25"/>
          </p:nvPr>
        </p:nvSpPr>
        <p:spPr>
          <a:xfrm>
            <a:off x="8767326" y="10182485"/>
            <a:ext cx="742496" cy="742495"/>
          </a:xfrm>
          <a:prstGeom prst="rect">
            <a:avLst/>
          </a:prstGeom>
        </p:spPr>
        <p:txBody>
          <a:bodyPr lIns="91439" tIns="45719" rIns="91439" bIns="45719">
            <a:noAutofit/>
          </a:bodyPr>
          <a:lstStyle/>
          <a:p>
            <a:endParaRPr/>
          </a:p>
        </p:txBody>
      </p:sp>
      <p:sp>
        <p:nvSpPr>
          <p:cNvPr id="547" name="Circle"/>
          <p:cNvSpPr>
            <a:spLocks noGrp="1"/>
          </p:cNvSpPr>
          <p:nvPr>
            <p:ph type="body" sz="quarter" idx="26"/>
          </p:nvPr>
        </p:nvSpPr>
        <p:spPr>
          <a:xfrm>
            <a:off x="14275767" y="9602057"/>
            <a:ext cx="1903352" cy="1903351"/>
          </a:xfrm>
          <a:prstGeom prst="ellipse">
            <a:avLst/>
          </a:prstGeom>
          <a:ln w="38100">
            <a:solidFill>
              <a:srgbClr val="FFFFFF"/>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48" name="Image"/>
          <p:cNvSpPr>
            <a:spLocks noGrp="1"/>
          </p:cNvSpPr>
          <p:nvPr>
            <p:ph type="pic" sz="quarter" idx="27"/>
          </p:nvPr>
        </p:nvSpPr>
        <p:spPr>
          <a:xfrm>
            <a:off x="14781474" y="10088562"/>
            <a:ext cx="891936" cy="891936"/>
          </a:xfrm>
          <a:prstGeom prst="rect">
            <a:avLst/>
          </a:prstGeom>
        </p:spPr>
        <p:txBody>
          <a:bodyPr lIns="91439" tIns="45719" rIns="91439" bIns="45719">
            <a:noAutofit/>
          </a:bodyPr>
          <a:lstStyle/>
          <a:p>
            <a:endParaRPr/>
          </a:p>
        </p:txBody>
      </p:sp>
      <p:sp>
        <p:nvSpPr>
          <p:cNvPr id="549" name="Health"/>
          <p:cNvSpPr txBox="1">
            <a:spLocks noGrp="1"/>
          </p:cNvSpPr>
          <p:nvPr>
            <p:ph type="body" sz="quarter" idx="28"/>
          </p:nvPr>
        </p:nvSpPr>
        <p:spPr>
          <a:xfrm>
            <a:off x="17699860" y="11770305"/>
            <a:ext cx="7260374" cy="952501"/>
          </a:xfrm>
          <a:prstGeom prst="rect">
            <a:avLst/>
          </a:prstGeom>
        </p:spPr>
        <p:txBody>
          <a:bodyPr>
            <a:spAutoFit/>
          </a:bodyPr>
          <a:lstStyle>
            <a:lvl1pPr algn="ctr">
              <a:lnSpc>
                <a:spcPct val="90000"/>
              </a:lnSpc>
              <a:defRPr sz="5000" spc="-250">
                <a:latin typeface="Playfair Display"/>
                <a:ea typeface="Playfair Display"/>
                <a:cs typeface="Playfair Display"/>
                <a:sym typeface="Playfair Display"/>
              </a:defRPr>
            </a:lvl1pPr>
          </a:lstStyle>
          <a:p>
            <a:r>
              <a:t>Health</a:t>
            </a:r>
          </a:p>
        </p:txBody>
      </p:sp>
      <p:sp>
        <p:nvSpPr>
          <p:cNvPr id="550" name="Circle"/>
          <p:cNvSpPr>
            <a:spLocks noGrp="1"/>
          </p:cNvSpPr>
          <p:nvPr>
            <p:ph type="body" sz="quarter" idx="29"/>
          </p:nvPr>
        </p:nvSpPr>
        <p:spPr>
          <a:xfrm>
            <a:off x="20378371" y="9602057"/>
            <a:ext cx="1903352" cy="1903351"/>
          </a:xfrm>
          <a:prstGeom prst="ellipse">
            <a:avLst/>
          </a:prstGeom>
          <a:ln w="38100">
            <a:solidFill>
              <a:srgbClr val="FFFFFF"/>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51" name="Image"/>
          <p:cNvSpPr>
            <a:spLocks noGrp="1"/>
          </p:cNvSpPr>
          <p:nvPr>
            <p:ph type="pic" sz="quarter" idx="30"/>
          </p:nvPr>
        </p:nvSpPr>
        <p:spPr>
          <a:xfrm>
            <a:off x="20958799" y="10163282"/>
            <a:ext cx="742496" cy="742496"/>
          </a:xfrm>
          <a:prstGeom prst="rect">
            <a:avLst/>
          </a:prstGeom>
        </p:spPr>
        <p:txBody>
          <a:bodyPr lIns="91439" tIns="45719" rIns="91439" bIns="45719">
            <a:noAutofit/>
          </a:bodyPr>
          <a:lstStyle/>
          <a:p>
            <a:endParaRPr/>
          </a:p>
        </p:txBody>
      </p:sp>
      <p:sp>
        <p:nvSpPr>
          <p:cNvPr id="552" name="Rounded Rectangle"/>
          <p:cNvSpPr>
            <a:spLocks noGrp="1"/>
          </p:cNvSpPr>
          <p:nvPr>
            <p:ph type="body" sz="quarter" idx="31"/>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53" name="C"/>
          <p:cNvSpPr txBox="1">
            <a:spLocks noGrp="1"/>
          </p:cNvSpPr>
          <p:nvPr>
            <p:ph type="body" sz="quarter" idx="32"/>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5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35">
    <p:bg>
      <p:bgPr>
        <a:solidFill>
          <a:srgbClr val="18242E"/>
        </a:solidFill>
        <a:effectLst/>
      </p:bgPr>
    </p:bg>
    <p:spTree>
      <p:nvGrpSpPr>
        <p:cNvPr id="1" name=""/>
        <p:cNvGrpSpPr/>
        <p:nvPr/>
      </p:nvGrpSpPr>
      <p:grpSpPr>
        <a:xfrm>
          <a:off x="0" y="0"/>
          <a:ext cx="0" cy="0"/>
          <a:chOff x="0" y="0"/>
          <a:chExt cx="0" cy="0"/>
        </a:xfrm>
      </p:grpSpPr>
      <p:sp>
        <p:nvSpPr>
          <p:cNvPr id="561" name="Image"/>
          <p:cNvSpPr>
            <a:spLocks noGrp="1"/>
          </p:cNvSpPr>
          <p:nvPr>
            <p:ph type="pic" sz="half" idx="13"/>
          </p:nvPr>
        </p:nvSpPr>
        <p:spPr>
          <a:xfrm>
            <a:off x="-6747" y="0"/>
            <a:ext cx="8141472" cy="13716000"/>
          </a:xfrm>
          <a:prstGeom prst="rect">
            <a:avLst/>
          </a:prstGeom>
        </p:spPr>
        <p:txBody>
          <a:bodyPr lIns="91439" tIns="45719" rIns="91439" bIns="45719">
            <a:noAutofit/>
          </a:bodyPr>
          <a:lstStyle/>
          <a:p>
            <a:endParaRPr/>
          </a:p>
        </p:txBody>
      </p:sp>
      <p:sp>
        <p:nvSpPr>
          <p:cNvPr id="562" name="Image"/>
          <p:cNvSpPr>
            <a:spLocks noGrp="1"/>
          </p:cNvSpPr>
          <p:nvPr>
            <p:ph type="pic" sz="half" idx="14"/>
          </p:nvPr>
        </p:nvSpPr>
        <p:spPr>
          <a:xfrm>
            <a:off x="8121253" y="0"/>
            <a:ext cx="8141472" cy="13716000"/>
          </a:xfrm>
          <a:prstGeom prst="rect">
            <a:avLst/>
          </a:prstGeom>
        </p:spPr>
        <p:txBody>
          <a:bodyPr lIns="91439" tIns="45719" rIns="91439" bIns="45719">
            <a:noAutofit/>
          </a:bodyPr>
          <a:lstStyle/>
          <a:p>
            <a:endParaRPr/>
          </a:p>
        </p:txBody>
      </p:sp>
      <p:sp>
        <p:nvSpPr>
          <p:cNvPr id="563" name="Image"/>
          <p:cNvSpPr>
            <a:spLocks noGrp="1"/>
          </p:cNvSpPr>
          <p:nvPr>
            <p:ph type="pic" sz="half" idx="15"/>
          </p:nvPr>
        </p:nvSpPr>
        <p:spPr>
          <a:xfrm>
            <a:off x="16257497" y="0"/>
            <a:ext cx="8141472" cy="13716000"/>
          </a:xfrm>
          <a:prstGeom prst="rect">
            <a:avLst/>
          </a:prstGeom>
        </p:spPr>
        <p:txBody>
          <a:bodyPr lIns="91439" tIns="45719" rIns="91439" bIns="45719">
            <a:noAutofit/>
          </a:bodyPr>
          <a:lstStyle/>
          <a:p>
            <a:endParaRPr/>
          </a:p>
        </p:txBody>
      </p:sp>
      <p:sp>
        <p:nvSpPr>
          <p:cNvPr id="564" name="Rectangle"/>
          <p:cNvSpPr>
            <a:spLocks noGrp="1"/>
          </p:cNvSpPr>
          <p:nvPr>
            <p:ph type="body" idx="16"/>
          </p:nvPr>
        </p:nvSpPr>
        <p:spPr>
          <a:xfrm>
            <a:off x="-21057" y="5891605"/>
            <a:ext cx="24426114" cy="7847913"/>
          </a:xfrm>
          <a:prstGeom prst="rect">
            <a:avLst/>
          </a:prstGeom>
          <a:gradFill>
            <a:gsLst>
              <a:gs pos="0">
                <a:srgbClr val="000000">
                  <a:alpha val="0"/>
                </a:srgbClr>
              </a:gs>
              <a:gs pos="100000">
                <a:srgbClr val="000000">
                  <a:alpha val="62142"/>
                </a:srgbClr>
              </a:gs>
            </a:gsLst>
            <a:lin ang="5400000"/>
          </a:gradFill>
          <a:effectLst>
            <a:outerShdw blurRad="38100" dist="25400" dir="5400000" rotWithShape="0">
              <a:srgbClr val="000000">
                <a:alpha val="50000"/>
              </a:srgbClr>
            </a:outerShdw>
          </a:effectLst>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65" name="Rounded Rectangle"/>
          <p:cNvSpPr>
            <a:spLocks noGrp="1"/>
          </p:cNvSpPr>
          <p:nvPr>
            <p:ph type="body" sz="quarter" idx="17"/>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66" name="C"/>
          <p:cNvSpPr txBox="1">
            <a:spLocks noGrp="1"/>
          </p:cNvSpPr>
          <p:nvPr>
            <p:ph type="body" sz="quarter" idx="18"/>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567" name="Rectangle"/>
          <p:cNvSpPr>
            <a:spLocks noGrp="1"/>
          </p:cNvSpPr>
          <p:nvPr>
            <p:ph type="body" idx="19"/>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68" name="Image"/>
          <p:cNvSpPr>
            <a:spLocks noGrp="1"/>
          </p:cNvSpPr>
          <p:nvPr>
            <p:ph type="pic" sz="quarter" idx="20"/>
          </p:nvPr>
        </p:nvSpPr>
        <p:spPr>
          <a:xfrm>
            <a:off x="3706932" y="10088562"/>
            <a:ext cx="891936" cy="891936"/>
          </a:xfrm>
          <a:prstGeom prst="rect">
            <a:avLst/>
          </a:prstGeom>
        </p:spPr>
        <p:txBody>
          <a:bodyPr lIns="91439" tIns="45719" rIns="91439" bIns="45719">
            <a:noAutofit/>
          </a:bodyPr>
          <a:lstStyle/>
          <a:p>
            <a:endParaRPr/>
          </a:p>
        </p:txBody>
      </p:sp>
      <p:sp>
        <p:nvSpPr>
          <p:cNvPr id="569" name="Circle"/>
          <p:cNvSpPr>
            <a:spLocks noGrp="1"/>
          </p:cNvSpPr>
          <p:nvPr>
            <p:ph type="body" sz="quarter" idx="21"/>
          </p:nvPr>
        </p:nvSpPr>
        <p:spPr>
          <a:xfrm>
            <a:off x="3167254" y="9602057"/>
            <a:ext cx="1903352" cy="1903351"/>
          </a:xfrm>
          <a:prstGeom prst="ellipse">
            <a:avLst/>
          </a:prstGeom>
          <a:ln w="38100">
            <a:solidFill>
              <a:srgbClr val="FFFFFF"/>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70" name="Circle"/>
          <p:cNvSpPr>
            <a:spLocks noGrp="1"/>
          </p:cNvSpPr>
          <p:nvPr>
            <p:ph type="body" sz="quarter" idx="22"/>
          </p:nvPr>
        </p:nvSpPr>
        <p:spPr>
          <a:xfrm>
            <a:off x="11240324" y="9602057"/>
            <a:ext cx="1903352" cy="1903351"/>
          </a:xfrm>
          <a:prstGeom prst="ellipse">
            <a:avLst/>
          </a:prstGeom>
          <a:ln w="38100">
            <a:solidFill>
              <a:srgbClr val="FFFFFF"/>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71" name="Image"/>
          <p:cNvSpPr>
            <a:spLocks noGrp="1"/>
          </p:cNvSpPr>
          <p:nvPr>
            <p:ph type="pic" sz="quarter" idx="23"/>
          </p:nvPr>
        </p:nvSpPr>
        <p:spPr>
          <a:xfrm>
            <a:off x="11820752" y="10182485"/>
            <a:ext cx="742496" cy="742495"/>
          </a:xfrm>
          <a:prstGeom prst="rect">
            <a:avLst/>
          </a:prstGeom>
        </p:spPr>
        <p:txBody>
          <a:bodyPr lIns="91439" tIns="45719" rIns="91439" bIns="45719">
            <a:noAutofit/>
          </a:bodyPr>
          <a:lstStyle/>
          <a:p>
            <a:endParaRPr/>
          </a:p>
        </p:txBody>
      </p:sp>
      <p:sp>
        <p:nvSpPr>
          <p:cNvPr id="572" name="Circle"/>
          <p:cNvSpPr>
            <a:spLocks noGrp="1"/>
          </p:cNvSpPr>
          <p:nvPr>
            <p:ph type="body" sz="quarter" idx="24"/>
          </p:nvPr>
        </p:nvSpPr>
        <p:spPr>
          <a:xfrm>
            <a:off x="19376569" y="9602057"/>
            <a:ext cx="1903351" cy="1903351"/>
          </a:xfrm>
          <a:prstGeom prst="ellipse">
            <a:avLst/>
          </a:prstGeom>
          <a:ln w="38100">
            <a:solidFill>
              <a:srgbClr val="FFFFFF"/>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73" name="Image"/>
          <p:cNvSpPr>
            <a:spLocks noGrp="1"/>
          </p:cNvSpPr>
          <p:nvPr>
            <p:ph type="pic" sz="quarter" idx="25"/>
          </p:nvPr>
        </p:nvSpPr>
        <p:spPr>
          <a:xfrm>
            <a:off x="19882277" y="10088562"/>
            <a:ext cx="891936" cy="891936"/>
          </a:xfrm>
          <a:prstGeom prst="rect">
            <a:avLst/>
          </a:prstGeom>
        </p:spPr>
        <p:txBody>
          <a:bodyPr lIns="91439" tIns="45719" rIns="91439" bIns="45719">
            <a:noAutofit/>
          </a:bodyPr>
          <a:lstStyle/>
          <a:p>
            <a:endParaRPr/>
          </a:p>
        </p:txBody>
      </p:sp>
      <p:sp>
        <p:nvSpPr>
          <p:cNvPr id="574" name="History"/>
          <p:cNvSpPr txBox="1">
            <a:spLocks noGrp="1"/>
          </p:cNvSpPr>
          <p:nvPr>
            <p:ph type="body" sz="quarter" idx="26"/>
          </p:nvPr>
        </p:nvSpPr>
        <p:spPr>
          <a:xfrm>
            <a:off x="433813" y="11770305"/>
            <a:ext cx="7260374" cy="952501"/>
          </a:xfrm>
          <a:prstGeom prst="rect">
            <a:avLst/>
          </a:prstGeom>
        </p:spPr>
        <p:txBody>
          <a:bodyPr>
            <a:spAutoFit/>
          </a:bodyPr>
          <a:lstStyle>
            <a:lvl1pPr algn="ctr">
              <a:lnSpc>
                <a:spcPct val="90000"/>
              </a:lnSpc>
              <a:defRPr sz="5000" spc="-250">
                <a:latin typeface="Playfair Display"/>
                <a:ea typeface="Playfair Display"/>
                <a:cs typeface="Playfair Display"/>
                <a:sym typeface="Playfair Display"/>
              </a:defRPr>
            </a:lvl1pPr>
          </a:lstStyle>
          <a:p>
            <a:r>
              <a:t>History</a:t>
            </a:r>
          </a:p>
        </p:txBody>
      </p:sp>
      <p:sp>
        <p:nvSpPr>
          <p:cNvPr id="575" name="Cultivation"/>
          <p:cNvSpPr txBox="1">
            <a:spLocks noGrp="1"/>
          </p:cNvSpPr>
          <p:nvPr>
            <p:ph type="body" sz="quarter" idx="27"/>
          </p:nvPr>
        </p:nvSpPr>
        <p:spPr>
          <a:xfrm>
            <a:off x="8561813" y="11770305"/>
            <a:ext cx="7260374" cy="952501"/>
          </a:xfrm>
          <a:prstGeom prst="rect">
            <a:avLst/>
          </a:prstGeom>
        </p:spPr>
        <p:txBody>
          <a:bodyPr>
            <a:spAutoFit/>
          </a:bodyPr>
          <a:lstStyle>
            <a:lvl1pPr algn="ctr">
              <a:lnSpc>
                <a:spcPct val="90000"/>
              </a:lnSpc>
              <a:defRPr sz="5000" spc="-250">
                <a:latin typeface="Playfair Display"/>
                <a:ea typeface="Playfair Display"/>
                <a:cs typeface="Playfair Display"/>
                <a:sym typeface="Playfair Display"/>
              </a:defRPr>
            </a:lvl1pPr>
          </a:lstStyle>
          <a:p>
            <a:r>
              <a:t>Cultivation</a:t>
            </a:r>
          </a:p>
        </p:txBody>
      </p:sp>
      <p:sp>
        <p:nvSpPr>
          <p:cNvPr id="576" name="Processing"/>
          <p:cNvSpPr txBox="1">
            <a:spLocks noGrp="1"/>
          </p:cNvSpPr>
          <p:nvPr>
            <p:ph type="body" sz="quarter" idx="28"/>
          </p:nvPr>
        </p:nvSpPr>
        <p:spPr>
          <a:xfrm>
            <a:off x="16698058" y="11770305"/>
            <a:ext cx="7260374" cy="952501"/>
          </a:xfrm>
          <a:prstGeom prst="rect">
            <a:avLst/>
          </a:prstGeom>
        </p:spPr>
        <p:txBody>
          <a:bodyPr>
            <a:spAutoFit/>
          </a:bodyPr>
          <a:lstStyle>
            <a:lvl1pPr algn="ctr">
              <a:lnSpc>
                <a:spcPct val="90000"/>
              </a:lnSpc>
              <a:defRPr sz="5000" spc="-250">
                <a:latin typeface="Playfair Display"/>
                <a:ea typeface="Playfair Display"/>
                <a:cs typeface="Playfair Display"/>
                <a:sym typeface="Playfair Display"/>
              </a:defRPr>
            </a:lvl1pPr>
          </a:lstStyle>
          <a:p>
            <a:r>
              <a:t>Processing</a:t>
            </a:r>
          </a:p>
        </p:txBody>
      </p:sp>
      <p:sp>
        <p:nvSpPr>
          <p:cNvPr id="5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36">
    <p:bg>
      <p:bgPr>
        <a:solidFill>
          <a:srgbClr val="18242E"/>
        </a:solidFill>
        <a:effectLst/>
      </p:bgPr>
    </p:bg>
    <p:spTree>
      <p:nvGrpSpPr>
        <p:cNvPr id="1" name=""/>
        <p:cNvGrpSpPr/>
        <p:nvPr/>
      </p:nvGrpSpPr>
      <p:grpSpPr>
        <a:xfrm>
          <a:off x="0" y="0"/>
          <a:ext cx="0" cy="0"/>
          <a:chOff x="0" y="0"/>
          <a:chExt cx="0" cy="0"/>
        </a:xfrm>
      </p:grpSpPr>
      <p:sp>
        <p:nvSpPr>
          <p:cNvPr id="584" name="Image"/>
          <p:cNvSpPr>
            <a:spLocks noGrp="1"/>
          </p:cNvSpPr>
          <p:nvPr>
            <p:ph type="pic" sz="half" idx="13"/>
          </p:nvPr>
        </p:nvSpPr>
        <p:spPr>
          <a:xfrm>
            <a:off x="-20153" y="0"/>
            <a:ext cx="8141473" cy="13716001"/>
          </a:xfrm>
          <a:prstGeom prst="rect">
            <a:avLst/>
          </a:prstGeom>
        </p:spPr>
        <p:txBody>
          <a:bodyPr lIns="91439" tIns="45719" rIns="91439" bIns="45719">
            <a:noAutofit/>
          </a:bodyPr>
          <a:lstStyle/>
          <a:p>
            <a:endParaRPr/>
          </a:p>
        </p:txBody>
      </p:sp>
      <p:sp>
        <p:nvSpPr>
          <p:cNvPr id="585" name="Rectangle"/>
          <p:cNvSpPr>
            <a:spLocks noGrp="1"/>
          </p:cNvSpPr>
          <p:nvPr>
            <p:ph type="body" idx="14"/>
          </p:nvPr>
        </p:nvSpPr>
        <p:spPr>
          <a:xfrm>
            <a:off x="8641241" y="381000"/>
            <a:ext cx="15361759"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86" name="Coffee is a brewed drink prepared from roasted coffee beans, which are the seeds of berries from the Coffea plant. The genus Coffea is native to tropical Africa, Madagascar, and the Comoros,"/>
          <p:cNvSpPr txBox="1">
            <a:spLocks noGrp="1"/>
          </p:cNvSpPr>
          <p:nvPr>
            <p:ph type="body" sz="quarter" idx="15"/>
          </p:nvPr>
        </p:nvSpPr>
        <p:spPr>
          <a:xfrm>
            <a:off x="10510160" y="9270039"/>
            <a:ext cx="8041751" cy="2501901"/>
          </a:xfrm>
          <a:prstGeom prst="rect">
            <a:avLst/>
          </a:prstGeom>
        </p:spPr>
        <p:txBody>
          <a:bodyPr anchor="b">
            <a:spAutoFit/>
          </a:bodyPr>
          <a:lstStyle/>
          <a:p>
            <a:r>
              <a:t>Coffee is a brewed drink prepared from roasted coffee beans, which are the seeds of berries from the Coffea plant. The genus Coffea is native to tropical Africa, Madagascar, and the Comoros,</a:t>
            </a:r>
          </a:p>
        </p:txBody>
      </p:sp>
      <p:sp>
        <p:nvSpPr>
          <p:cNvPr id="587" name="On the eighth day God created coffee so that people like me could experience those seven other days."/>
          <p:cNvSpPr txBox="1">
            <a:spLocks noGrp="1"/>
          </p:cNvSpPr>
          <p:nvPr>
            <p:ph type="body" sz="half" idx="16"/>
          </p:nvPr>
        </p:nvSpPr>
        <p:spPr>
          <a:xfrm>
            <a:off x="10437499" y="1730724"/>
            <a:ext cx="10961876" cy="635254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On the eighth day God created coffee so that people like me could experience those </a:t>
            </a:r>
            <a:r>
              <a:t>seven other days</a:t>
            </a:r>
            <a:r>
              <a:rPr>
                <a:solidFill>
                  <a:srgbClr val="FFFFFF"/>
                </a:solidFill>
              </a:rPr>
              <a:t>.</a:t>
            </a:r>
          </a:p>
        </p:txBody>
      </p:sp>
      <p:sp>
        <p:nvSpPr>
          <p:cNvPr id="588" name="Line"/>
          <p:cNvSpPr>
            <a:spLocks noGrp="1"/>
          </p:cNvSpPr>
          <p:nvPr>
            <p:ph type="body" sz="quarter" idx="17"/>
          </p:nvPr>
        </p:nvSpPr>
        <p:spPr>
          <a:xfrm>
            <a:off x="10593585" y="8493797"/>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589" name="Rounded Rectangle"/>
          <p:cNvSpPr>
            <a:spLocks noGrp="1"/>
          </p:cNvSpPr>
          <p:nvPr>
            <p:ph type="body" sz="quarter" idx="18"/>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90" name="C"/>
          <p:cNvSpPr txBox="1">
            <a:spLocks noGrp="1"/>
          </p:cNvSpPr>
          <p:nvPr>
            <p:ph type="body" sz="quarter" idx="19"/>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5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37">
    <p:bg>
      <p:bgPr>
        <a:solidFill>
          <a:srgbClr val="18242E"/>
        </a:solidFill>
        <a:effectLst/>
      </p:bgPr>
    </p:bg>
    <p:spTree>
      <p:nvGrpSpPr>
        <p:cNvPr id="1" name=""/>
        <p:cNvGrpSpPr/>
        <p:nvPr/>
      </p:nvGrpSpPr>
      <p:grpSpPr>
        <a:xfrm>
          <a:off x="0" y="0"/>
          <a:ext cx="0" cy="0"/>
          <a:chOff x="0" y="0"/>
          <a:chExt cx="0" cy="0"/>
        </a:xfrm>
      </p:grpSpPr>
      <p:sp>
        <p:nvSpPr>
          <p:cNvPr id="598" name="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p:cNvSpPr txBox="1">
            <a:spLocks noGrp="1"/>
          </p:cNvSpPr>
          <p:nvPr>
            <p:ph type="body" sz="quarter" idx="13"/>
          </p:nvPr>
        </p:nvSpPr>
        <p:spPr>
          <a:xfrm>
            <a:off x="14450545" y="6424582"/>
            <a:ext cx="7849743" cy="5073651"/>
          </a:xfrm>
          <a:prstGeom prst="rect">
            <a:avLst/>
          </a:prstGeom>
        </p:spPr>
        <p:txBody>
          <a:bodyPr>
            <a:spAutoFit/>
          </a:bodyPr>
          <a:lstStyle/>
          <a:p>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a:t>
            </a:r>
          </a:p>
        </p:txBody>
      </p:sp>
      <p:sp>
        <p:nvSpPr>
          <p:cNvPr id="599" name="Line"/>
          <p:cNvSpPr>
            <a:spLocks noGrp="1"/>
          </p:cNvSpPr>
          <p:nvPr>
            <p:ph type="body" sz="quarter" idx="14"/>
          </p:nvPr>
        </p:nvSpPr>
        <p:spPr>
          <a:xfrm>
            <a:off x="14533971" y="5920099"/>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600" name="Don’t speak to me so early if you don’t have coffee for me."/>
          <p:cNvSpPr txBox="1">
            <a:spLocks noGrp="1"/>
          </p:cNvSpPr>
          <p:nvPr>
            <p:ph type="body" sz="quarter" idx="15"/>
          </p:nvPr>
        </p:nvSpPr>
        <p:spPr>
          <a:xfrm>
            <a:off x="14377885" y="1509096"/>
            <a:ext cx="8462414" cy="5129531"/>
          </a:xfrm>
          <a:prstGeom prst="rect">
            <a:avLst/>
          </a:prstGeom>
        </p:spPr>
        <p:txBody>
          <a:bodyPr>
            <a:spAutoFit/>
          </a:bodyPr>
          <a:lstStyle/>
          <a:p>
            <a:pPr>
              <a:lnSpc>
                <a:spcPct val="90000"/>
              </a:lnSpc>
              <a:defRPr sz="8000" spc="-400">
                <a:latin typeface="Playfair Display"/>
                <a:ea typeface="Playfair Display"/>
                <a:cs typeface="Playfair Display"/>
                <a:sym typeface="Playfair Display"/>
              </a:defRPr>
            </a:pPr>
            <a:r>
              <a:rPr>
                <a:solidFill>
                  <a:srgbClr val="5AFCEB"/>
                </a:solidFill>
              </a:rPr>
              <a:t>Don’t speak to me so early</a:t>
            </a:r>
            <a:r>
              <a:t> if you don’t have coffee for me.</a:t>
            </a:r>
          </a:p>
        </p:txBody>
      </p:sp>
      <p:sp>
        <p:nvSpPr>
          <p:cNvPr id="601" name="Rectangle"/>
          <p:cNvSpPr>
            <a:spLocks noGrp="1"/>
          </p:cNvSpPr>
          <p:nvPr>
            <p:ph type="body" idx="16"/>
          </p:nvPr>
        </p:nvSpPr>
        <p:spPr>
          <a:xfrm>
            <a:off x="12934889" y="381000"/>
            <a:ext cx="11068111"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602" name="Image"/>
          <p:cNvSpPr>
            <a:spLocks noGrp="1"/>
          </p:cNvSpPr>
          <p:nvPr>
            <p:ph type="pic" sz="half" idx="17"/>
          </p:nvPr>
        </p:nvSpPr>
        <p:spPr>
          <a:xfrm>
            <a:off x="-2935" y="6858000"/>
            <a:ext cx="12446421" cy="6858001"/>
          </a:xfrm>
          <a:prstGeom prst="rect">
            <a:avLst/>
          </a:prstGeom>
        </p:spPr>
        <p:txBody>
          <a:bodyPr lIns="91439" tIns="45719" rIns="91439" bIns="45719">
            <a:noAutofit/>
          </a:bodyPr>
          <a:lstStyle/>
          <a:p>
            <a:endParaRPr/>
          </a:p>
        </p:txBody>
      </p:sp>
      <p:sp>
        <p:nvSpPr>
          <p:cNvPr id="603" name="Image"/>
          <p:cNvSpPr>
            <a:spLocks noGrp="1"/>
          </p:cNvSpPr>
          <p:nvPr>
            <p:ph type="pic" sz="half" idx="18"/>
          </p:nvPr>
        </p:nvSpPr>
        <p:spPr>
          <a:xfrm>
            <a:off x="-2935" y="0"/>
            <a:ext cx="12446421" cy="6858000"/>
          </a:xfrm>
          <a:prstGeom prst="rect">
            <a:avLst/>
          </a:prstGeom>
        </p:spPr>
        <p:txBody>
          <a:bodyPr lIns="91439" tIns="45719" rIns="91439" bIns="45719">
            <a:noAutofit/>
          </a:bodyPr>
          <a:lstStyle/>
          <a:p>
            <a:endParaRPr/>
          </a:p>
        </p:txBody>
      </p:sp>
      <p:sp>
        <p:nvSpPr>
          <p:cNvPr id="604" name="Rounded Rectangle"/>
          <p:cNvSpPr>
            <a:spLocks noGrp="1"/>
          </p:cNvSpPr>
          <p:nvPr>
            <p:ph type="body" sz="quarter" idx="19"/>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605" name="C"/>
          <p:cNvSpPr txBox="1">
            <a:spLocks noGrp="1"/>
          </p:cNvSpPr>
          <p:nvPr>
            <p:ph type="body" sz="quarter" idx="20"/>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6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38">
    <p:bg>
      <p:bgPr>
        <a:solidFill>
          <a:srgbClr val="18242E"/>
        </a:solidFill>
        <a:effectLst/>
      </p:bgPr>
    </p:bg>
    <p:spTree>
      <p:nvGrpSpPr>
        <p:cNvPr id="1" name=""/>
        <p:cNvGrpSpPr/>
        <p:nvPr/>
      </p:nvGrpSpPr>
      <p:grpSpPr>
        <a:xfrm>
          <a:off x="0" y="0"/>
          <a:ext cx="0" cy="0"/>
          <a:chOff x="0" y="0"/>
          <a:chExt cx="0" cy="0"/>
        </a:xfrm>
      </p:grpSpPr>
      <p:sp>
        <p:nvSpPr>
          <p:cNvPr id="613" name="Lorem Ipsum is simply dummy text of the printing and typesetting industry. Lorem Ipsum has been the industry's standard dummy text ever since the 1500s"/>
          <p:cNvSpPr txBox="1">
            <a:spLocks noGrp="1"/>
          </p:cNvSpPr>
          <p:nvPr>
            <p:ph type="body" sz="quarter" idx="13"/>
          </p:nvPr>
        </p:nvSpPr>
        <p:spPr>
          <a:xfrm>
            <a:off x="14450545" y="9821832"/>
            <a:ext cx="7849743" cy="1987551"/>
          </a:xfrm>
          <a:prstGeom prst="rect">
            <a:avLst/>
          </a:prstGeom>
        </p:spPr>
        <p:txBody>
          <a:bodyPr anchor="b">
            <a:spAutoFit/>
          </a:bodyPr>
          <a:lstStyle/>
          <a:p>
            <a:r>
              <a:t>Lorem Ipsum is simply dummy text of the printing and typesetting industry. Lorem Ipsum has been the industry's standard dummy text ever since the 1500s</a:t>
            </a:r>
          </a:p>
        </p:txBody>
      </p:sp>
      <p:sp>
        <p:nvSpPr>
          <p:cNvPr id="614" name="Line"/>
          <p:cNvSpPr>
            <a:spLocks noGrp="1"/>
          </p:cNvSpPr>
          <p:nvPr>
            <p:ph type="body" sz="quarter" idx="14"/>
          </p:nvPr>
        </p:nvSpPr>
        <p:spPr>
          <a:xfrm>
            <a:off x="14533971" y="9463399"/>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615" name="A morning coffee is my favorite way of starting the day, settling the nerves so that they don't later fray."/>
          <p:cNvSpPr txBox="1">
            <a:spLocks noGrp="1"/>
          </p:cNvSpPr>
          <p:nvPr>
            <p:ph type="body" sz="quarter" idx="15"/>
          </p:nvPr>
        </p:nvSpPr>
        <p:spPr>
          <a:xfrm>
            <a:off x="14377885" y="1509096"/>
            <a:ext cx="8462414" cy="7575551"/>
          </a:xfrm>
          <a:prstGeom prst="rect">
            <a:avLst/>
          </a:prstGeom>
        </p:spPr>
        <p:txBody>
          <a:bodyPr>
            <a:spAutoFit/>
          </a:bodyPr>
          <a:lstStyle/>
          <a:p>
            <a:pPr>
              <a:lnSpc>
                <a:spcPct val="90000"/>
              </a:lnSpc>
              <a:defRPr sz="8000" spc="-400">
                <a:latin typeface="Playfair Display"/>
                <a:ea typeface="Playfair Display"/>
                <a:cs typeface="Playfair Display"/>
                <a:sym typeface="Playfair Display"/>
              </a:defRPr>
            </a:pPr>
            <a:r>
              <a:rPr>
                <a:solidFill>
                  <a:srgbClr val="5AFCEB"/>
                </a:solidFill>
              </a:rPr>
              <a:t>A morning coffee is my favorite way of starting the day</a:t>
            </a:r>
            <a:r>
              <a:t>, settling the nerves so that they don't later fray.</a:t>
            </a:r>
          </a:p>
        </p:txBody>
      </p:sp>
      <p:sp>
        <p:nvSpPr>
          <p:cNvPr id="616" name="Rectangle"/>
          <p:cNvSpPr>
            <a:spLocks noGrp="1"/>
          </p:cNvSpPr>
          <p:nvPr>
            <p:ph type="body" idx="16"/>
          </p:nvPr>
        </p:nvSpPr>
        <p:spPr>
          <a:xfrm>
            <a:off x="12934889" y="381000"/>
            <a:ext cx="11068111"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617" name="Image"/>
          <p:cNvSpPr>
            <a:spLocks noGrp="1"/>
          </p:cNvSpPr>
          <p:nvPr>
            <p:ph type="pic" sz="quarter" idx="17"/>
          </p:nvPr>
        </p:nvSpPr>
        <p:spPr>
          <a:xfrm>
            <a:off x="-2935" y="6858000"/>
            <a:ext cx="6223002" cy="6858001"/>
          </a:xfrm>
          <a:prstGeom prst="rect">
            <a:avLst/>
          </a:prstGeom>
        </p:spPr>
        <p:txBody>
          <a:bodyPr lIns="91439" tIns="45719" rIns="91439" bIns="45719">
            <a:noAutofit/>
          </a:bodyPr>
          <a:lstStyle/>
          <a:p>
            <a:endParaRPr/>
          </a:p>
        </p:txBody>
      </p:sp>
      <p:sp>
        <p:nvSpPr>
          <p:cNvPr id="618" name="Image"/>
          <p:cNvSpPr>
            <a:spLocks noGrp="1"/>
          </p:cNvSpPr>
          <p:nvPr>
            <p:ph type="pic" sz="quarter" idx="18"/>
          </p:nvPr>
        </p:nvSpPr>
        <p:spPr>
          <a:xfrm>
            <a:off x="6220445" y="6857999"/>
            <a:ext cx="6223001" cy="6858001"/>
          </a:xfrm>
          <a:prstGeom prst="rect">
            <a:avLst/>
          </a:prstGeom>
        </p:spPr>
        <p:txBody>
          <a:bodyPr lIns="91439" tIns="45719" rIns="91439" bIns="45719">
            <a:noAutofit/>
          </a:bodyPr>
          <a:lstStyle/>
          <a:p>
            <a:endParaRPr/>
          </a:p>
        </p:txBody>
      </p:sp>
      <p:sp>
        <p:nvSpPr>
          <p:cNvPr id="619" name="Image"/>
          <p:cNvSpPr>
            <a:spLocks noGrp="1"/>
          </p:cNvSpPr>
          <p:nvPr>
            <p:ph type="pic" sz="half" idx="19"/>
          </p:nvPr>
        </p:nvSpPr>
        <p:spPr>
          <a:xfrm>
            <a:off x="-2935" y="0"/>
            <a:ext cx="12446421" cy="6858000"/>
          </a:xfrm>
          <a:prstGeom prst="rect">
            <a:avLst/>
          </a:prstGeom>
        </p:spPr>
        <p:txBody>
          <a:bodyPr lIns="91439" tIns="45719" rIns="91439" bIns="45719">
            <a:noAutofit/>
          </a:bodyPr>
          <a:lstStyle/>
          <a:p>
            <a:endParaRPr/>
          </a:p>
        </p:txBody>
      </p:sp>
      <p:sp>
        <p:nvSpPr>
          <p:cNvPr id="620" name="Rounded Rectangle"/>
          <p:cNvSpPr>
            <a:spLocks noGrp="1"/>
          </p:cNvSpPr>
          <p:nvPr>
            <p:ph type="body" sz="quarter" idx="20"/>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621" name="C"/>
          <p:cNvSpPr txBox="1">
            <a:spLocks noGrp="1"/>
          </p:cNvSpPr>
          <p:nvPr>
            <p:ph type="body" sz="quarter" idx="21"/>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6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39">
    <p:bg>
      <p:bgPr>
        <a:solidFill>
          <a:srgbClr val="18242E"/>
        </a:solidFill>
        <a:effectLst/>
      </p:bgPr>
    </p:bg>
    <p:spTree>
      <p:nvGrpSpPr>
        <p:cNvPr id="1" name=""/>
        <p:cNvGrpSpPr/>
        <p:nvPr/>
      </p:nvGrpSpPr>
      <p:grpSpPr>
        <a:xfrm>
          <a:off x="0" y="0"/>
          <a:ext cx="0" cy="0"/>
          <a:chOff x="0" y="0"/>
          <a:chExt cx="0" cy="0"/>
        </a:xfrm>
      </p:grpSpPr>
      <p:sp>
        <p:nvSpPr>
          <p:cNvPr id="629" name="Line"/>
          <p:cNvSpPr>
            <a:spLocks noGrp="1"/>
          </p:cNvSpPr>
          <p:nvPr>
            <p:ph type="body" sz="quarter" idx="13"/>
          </p:nvPr>
        </p:nvSpPr>
        <p:spPr>
          <a:xfrm>
            <a:off x="3968166" y="8128000"/>
            <a:ext cx="20427811" cy="0"/>
          </a:xfrm>
          <a:prstGeom prst="line">
            <a:avLst/>
          </a:prstGeom>
          <a:ln w="25400">
            <a:solidFill>
              <a:srgbClr val="5D666D"/>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630" name="Rectangle"/>
          <p:cNvSpPr>
            <a:spLocks noGrp="1"/>
          </p:cNvSpPr>
          <p:nvPr>
            <p:ph type="body" idx="14"/>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631" name="I decide to turn to my old faithful solution to all that is wrong in life. Coffee."/>
          <p:cNvSpPr txBox="1">
            <a:spLocks noGrp="1"/>
          </p:cNvSpPr>
          <p:nvPr>
            <p:ph type="body" sz="quarter" idx="15"/>
          </p:nvPr>
        </p:nvSpPr>
        <p:spPr>
          <a:xfrm>
            <a:off x="2717200" y="1544718"/>
            <a:ext cx="19249003" cy="268351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I decide to </a:t>
            </a:r>
            <a:r>
              <a:t>turn to my old faithful solution</a:t>
            </a:r>
            <a:r>
              <a:rPr>
                <a:solidFill>
                  <a:srgbClr val="FFFFFF"/>
                </a:solidFill>
              </a:rPr>
              <a:t> to all that is wrong in life. Coffee.</a:t>
            </a:r>
          </a:p>
        </p:txBody>
      </p:sp>
      <p:sp>
        <p:nvSpPr>
          <p:cNvPr id="632" name="Line"/>
          <p:cNvSpPr>
            <a:spLocks noGrp="1"/>
          </p:cNvSpPr>
          <p:nvPr>
            <p:ph type="body" sz="quarter" idx="16"/>
          </p:nvPr>
        </p:nvSpPr>
        <p:spPr>
          <a:xfrm>
            <a:off x="2873287" y="4821236"/>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633" name="Rounded Rectangle"/>
          <p:cNvSpPr>
            <a:spLocks noGrp="1"/>
          </p:cNvSpPr>
          <p:nvPr>
            <p:ph type="body" sz="quarter" idx="17"/>
          </p:nvPr>
        </p:nvSpPr>
        <p:spPr>
          <a:xfrm rot="18900000">
            <a:off x="2916027" y="7627728"/>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634" name="01"/>
          <p:cNvSpPr txBox="1">
            <a:spLocks noGrp="1"/>
          </p:cNvSpPr>
          <p:nvPr>
            <p:ph type="body" sz="quarter" idx="18"/>
          </p:nvPr>
        </p:nvSpPr>
        <p:spPr>
          <a:xfrm>
            <a:off x="3009731" y="7743494"/>
            <a:ext cx="813138" cy="742495"/>
          </a:xfrm>
          <a:prstGeom prst="rect">
            <a:avLst/>
          </a:prstGeom>
        </p:spPr>
        <p:txBody>
          <a:bodyPr anchor="ctr">
            <a:noAutofit/>
          </a:bodyPr>
          <a:lstStyle>
            <a:lvl1pPr algn="ctr">
              <a:defRPr sz="3000" cap="all" spc="150">
                <a:solidFill>
                  <a:srgbClr val="000000"/>
                </a:solidFill>
                <a:latin typeface="Montserrat Bold"/>
                <a:ea typeface="Montserrat Bold"/>
                <a:cs typeface="Montserrat Bold"/>
                <a:sym typeface="Montserrat Bold"/>
              </a:defRPr>
            </a:lvl1pPr>
          </a:lstStyle>
          <a:p>
            <a:r>
              <a:t>01</a:t>
            </a:r>
          </a:p>
        </p:txBody>
      </p:sp>
      <p:sp>
        <p:nvSpPr>
          <p:cNvPr id="635" name="Depending on the color of the roasted beans as perceived by the human eye, they will be labeled as light, medium light, medium, medium dark, dark, or very dark."/>
          <p:cNvSpPr txBox="1">
            <a:spLocks noGrp="1"/>
          </p:cNvSpPr>
          <p:nvPr>
            <p:ph type="body" sz="quarter" idx="19"/>
          </p:nvPr>
        </p:nvSpPr>
        <p:spPr>
          <a:xfrm>
            <a:off x="2789861" y="9277013"/>
            <a:ext cx="5478627" cy="2501901"/>
          </a:xfrm>
          <a:prstGeom prst="rect">
            <a:avLst/>
          </a:prstGeom>
        </p:spPr>
        <p:txBody>
          <a:bodyPr>
            <a:spAutoFit/>
          </a:bodyPr>
          <a:lstStyle/>
          <a:p>
            <a:r>
              <a:t>Depending on the color of the roasted beans as perceived by the human eye, they will be labeled as light, medium light, medium, medium dark, dark, or very dark.</a:t>
            </a:r>
          </a:p>
        </p:txBody>
      </p:sp>
      <p:sp>
        <p:nvSpPr>
          <p:cNvPr id="636" name="The degree of roast has an effect upon coffee flavor and body. Darker roasts are generally bolder because they have less fiber content and a more sugary flavor."/>
          <p:cNvSpPr txBox="1">
            <a:spLocks noGrp="1"/>
          </p:cNvSpPr>
          <p:nvPr>
            <p:ph type="body" sz="quarter" idx="20"/>
          </p:nvPr>
        </p:nvSpPr>
        <p:spPr>
          <a:xfrm>
            <a:off x="9536911" y="9277013"/>
            <a:ext cx="5310177" cy="2501901"/>
          </a:xfrm>
          <a:prstGeom prst="rect">
            <a:avLst/>
          </a:prstGeom>
        </p:spPr>
        <p:txBody>
          <a:bodyPr>
            <a:spAutoFit/>
          </a:bodyPr>
          <a:lstStyle/>
          <a:p>
            <a:r>
              <a:t>The degree of roast has an effect upon coffee flavor and body. Darker roasts are generally bolder because they have less fiber content and a more sugary flavor.</a:t>
            </a:r>
          </a:p>
        </p:txBody>
      </p:sp>
      <p:sp>
        <p:nvSpPr>
          <p:cNvPr id="637" name="Decaffeination may also be part of the processing that coffee seeds undergo. Seeds are decaffeinated when they are still green. Many methods can remove to."/>
          <p:cNvSpPr txBox="1">
            <a:spLocks noGrp="1"/>
          </p:cNvSpPr>
          <p:nvPr>
            <p:ph type="body" sz="quarter" idx="21"/>
          </p:nvPr>
        </p:nvSpPr>
        <p:spPr>
          <a:xfrm>
            <a:off x="16115510" y="9277013"/>
            <a:ext cx="5310178" cy="2501901"/>
          </a:xfrm>
          <a:prstGeom prst="rect">
            <a:avLst/>
          </a:prstGeom>
        </p:spPr>
        <p:txBody>
          <a:bodyPr>
            <a:spAutoFit/>
          </a:bodyPr>
          <a:lstStyle/>
          <a:p>
            <a:r>
              <a:t>Decaffeination may also be part of the processing that coffee seeds undergo. Seeds are decaffeinated when they are still green. Many methods can remove to.</a:t>
            </a:r>
          </a:p>
        </p:txBody>
      </p:sp>
      <p:sp>
        <p:nvSpPr>
          <p:cNvPr id="638" name="Rounded Rectangle"/>
          <p:cNvSpPr>
            <a:spLocks noGrp="1"/>
          </p:cNvSpPr>
          <p:nvPr>
            <p:ph type="body" sz="quarter" idx="22"/>
          </p:nvPr>
        </p:nvSpPr>
        <p:spPr>
          <a:xfrm rot="18900000">
            <a:off x="9564802" y="7627728"/>
            <a:ext cx="1000545" cy="1000545"/>
          </a:xfrm>
          <a:prstGeom prst="roundRect">
            <a:avLst>
              <a:gd name="adj" fmla="val 35919"/>
            </a:avLst>
          </a:prstGeom>
          <a:solidFill>
            <a:srgbClr val="18242E"/>
          </a:solidFill>
          <a:ln w="25400">
            <a:solidFill>
              <a:srgbClr val="5C666D"/>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639" name="02"/>
          <p:cNvSpPr txBox="1">
            <a:spLocks noGrp="1"/>
          </p:cNvSpPr>
          <p:nvPr>
            <p:ph type="body" sz="quarter" idx="23"/>
          </p:nvPr>
        </p:nvSpPr>
        <p:spPr>
          <a:xfrm>
            <a:off x="9658505" y="7743494"/>
            <a:ext cx="813138"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02</a:t>
            </a:r>
          </a:p>
        </p:txBody>
      </p:sp>
      <p:sp>
        <p:nvSpPr>
          <p:cNvPr id="640" name="Rounded Rectangle"/>
          <p:cNvSpPr>
            <a:spLocks noGrp="1"/>
          </p:cNvSpPr>
          <p:nvPr>
            <p:ph type="body" sz="quarter" idx="24"/>
          </p:nvPr>
        </p:nvSpPr>
        <p:spPr>
          <a:xfrm rot="18900000">
            <a:off x="16226257" y="7627728"/>
            <a:ext cx="1000545" cy="1000545"/>
          </a:xfrm>
          <a:prstGeom prst="roundRect">
            <a:avLst>
              <a:gd name="adj" fmla="val 35919"/>
            </a:avLst>
          </a:prstGeom>
          <a:solidFill>
            <a:srgbClr val="18242E"/>
          </a:solidFill>
          <a:ln w="25400">
            <a:solidFill>
              <a:srgbClr val="5C666D"/>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641" name="03"/>
          <p:cNvSpPr txBox="1">
            <a:spLocks noGrp="1"/>
          </p:cNvSpPr>
          <p:nvPr>
            <p:ph type="body" sz="quarter" idx="25"/>
          </p:nvPr>
        </p:nvSpPr>
        <p:spPr>
          <a:xfrm>
            <a:off x="16319961" y="7743494"/>
            <a:ext cx="813138"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03</a:t>
            </a:r>
          </a:p>
        </p:txBody>
      </p:sp>
      <p:sp>
        <p:nvSpPr>
          <p:cNvPr id="642" name="Jan. 2020"/>
          <p:cNvSpPr txBox="1">
            <a:spLocks noGrp="1"/>
          </p:cNvSpPr>
          <p:nvPr>
            <p:ph type="body" sz="quarter" idx="26"/>
          </p:nvPr>
        </p:nvSpPr>
        <p:spPr>
          <a:xfrm>
            <a:off x="2717200" y="5924914"/>
            <a:ext cx="2790053" cy="952501"/>
          </a:xfrm>
          <a:prstGeom prst="rect">
            <a:avLst/>
          </a:prstGeom>
        </p:spPr>
        <p:txBody>
          <a:bodyPr anchor="ctr">
            <a:spAutoFit/>
          </a:bodyPr>
          <a:lstStyle>
            <a:lvl1pPr>
              <a:lnSpc>
                <a:spcPct val="90000"/>
              </a:lnSpc>
              <a:defRPr sz="5000" spc="-250">
                <a:latin typeface="Playfair Display"/>
                <a:ea typeface="Playfair Display"/>
                <a:cs typeface="Playfair Display"/>
                <a:sym typeface="Playfair Display"/>
              </a:defRPr>
            </a:lvl1pPr>
          </a:lstStyle>
          <a:p>
            <a:pPr>
              <a:defRPr>
                <a:solidFill>
                  <a:srgbClr val="5AFCEB"/>
                </a:solidFill>
              </a:defRPr>
            </a:pPr>
            <a:r>
              <a:rPr>
                <a:solidFill>
                  <a:srgbClr val="FFFFFF"/>
                </a:solidFill>
              </a:rPr>
              <a:t>Jan. 2020</a:t>
            </a:r>
          </a:p>
        </p:txBody>
      </p:sp>
      <p:sp>
        <p:nvSpPr>
          <p:cNvPr id="643" name="Feb. 2020"/>
          <p:cNvSpPr txBox="1">
            <a:spLocks noGrp="1"/>
          </p:cNvSpPr>
          <p:nvPr>
            <p:ph type="body" sz="quarter" idx="27"/>
          </p:nvPr>
        </p:nvSpPr>
        <p:spPr>
          <a:xfrm>
            <a:off x="9390038" y="5924914"/>
            <a:ext cx="3403566" cy="952501"/>
          </a:xfrm>
          <a:prstGeom prst="rect">
            <a:avLst/>
          </a:prstGeom>
        </p:spPr>
        <p:txBody>
          <a:bodyPr anchor="ctr">
            <a:spAutoFit/>
          </a:bodyPr>
          <a:lstStyle>
            <a:lvl1pPr>
              <a:lnSpc>
                <a:spcPct val="90000"/>
              </a:lnSpc>
              <a:defRPr sz="5000" spc="-250">
                <a:latin typeface="Playfair Display"/>
                <a:ea typeface="Playfair Display"/>
                <a:cs typeface="Playfair Display"/>
                <a:sym typeface="Playfair Display"/>
              </a:defRPr>
            </a:lvl1pPr>
          </a:lstStyle>
          <a:p>
            <a:pPr>
              <a:defRPr>
                <a:solidFill>
                  <a:srgbClr val="5AFCEB"/>
                </a:solidFill>
              </a:defRPr>
            </a:pPr>
            <a:r>
              <a:rPr>
                <a:solidFill>
                  <a:srgbClr val="FFFFFF"/>
                </a:solidFill>
              </a:rPr>
              <a:t>Feb. 2020</a:t>
            </a:r>
          </a:p>
        </p:txBody>
      </p:sp>
      <p:sp>
        <p:nvSpPr>
          <p:cNvPr id="644" name="Mar. 2020"/>
          <p:cNvSpPr txBox="1">
            <a:spLocks noGrp="1"/>
          </p:cNvSpPr>
          <p:nvPr>
            <p:ph type="body" sz="quarter" idx="28"/>
          </p:nvPr>
        </p:nvSpPr>
        <p:spPr>
          <a:xfrm>
            <a:off x="16062875" y="5924914"/>
            <a:ext cx="3102501" cy="952501"/>
          </a:xfrm>
          <a:prstGeom prst="rect">
            <a:avLst/>
          </a:prstGeom>
        </p:spPr>
        <p:txBody>
          <a:bodyPr anchor="ctr">
            <a:spAutoFit/>
          </a:bodyPr>
          <a:lstStyle>
            <a:lvl1pPr>
              <a:lnSpc>
                <a:spcPct val="90000"/>
              </a:lnSpc>
              <a:defRPr sz="5000" spc="-250">
                <a:latin typeface="Playfair Display"/>
                <a:ea typeface="Playfair Display"/>
                <a:cs typeface="Playfair Display"/>
                <a:sym typeface="Playfair Display"/>
              </a:defRPr>
            </a:lvl1pPr>
          </a:lstStyle>
          <a:p>
            <a:pPr>
              <a:defRPr>
                <a:solidFill>
                  <a:srgbClr val="5AFCEB"/>
                </a:solidFill>
              </a:defRPr>
            </a:pPr>
            <a:r>
              <a:rPr>
                <a:solidFill>
                  <a:srgbClr val="FFFFFF"/>
                </a:solidFill>
              </a:rPr>
              <a:t>Mar. 2020</a:t>
            </a:r>
          </a:p>
        </p:txBody>
      </p:sp>
      <p:sp>
        <p:nvSpPr>
          <p:cNvPr id="645" name="Rounded Rectangle"/>
          <p:cNvSpPr>
            <a:spLocks noGrp="1"/>
          </p:cNvSpPr>
          <p:nvPr>
            <p:ph type="body" sz="quarter" idx="29"/>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646" name="C"/>
          <p:cNvSpPr txBox="1">
            <a:spLocks noGrp="1"/>
          </p:cNvSpPr>
          <p:nvPr>
            <p:ph type="body" sz="quarter" idx="30"/>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6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04">
    <p:spTree>
      <p:nvGrpSpPr>
        <p:cNvPr id="1" name=""/>
        <p:cNvGrpSpPr/>
        <p:nvPr/>
      </p:nvGrpSpPr>
      <p:grpSpPr>
        <a:xfrm>
          <a:off x="0" y="0"/>
          <a:ext cx="0" cy="0"/>
          <a:chOff x="0" y="0"/>
          <a:chExt cx="0" cy="0"/>
        </a:xfrm>
      </p:grpSpPr>
      <p:sp>
        <p:nvSpPr>
          <p:cNvPr id="54" name="Image"/>
          <p:cNvSpPr>
            <a:spLocks noGrp="1"/>
          </p:cNvSpPr>
          <p:nvPr>
            <p:ph type="pic" idx="13"/>
          </p:nvPr>
        </p:nvSpPr>
        <p:spPr>
          <a:xfrm flipH="1">
            <a:off x="2976" y="0"/>
            <a:ext cx="24378048" cy="13716000"/>
          </a:xfrm>
          <a:prstGeom prst="rect">
            <a:avLst/>
          </a:prstGeom>
        </p:spPr>
        <p:txBody>
          <a:bodyPr lIns="91439" tIns="45719" rIns="91439" bIns="45719">
            <a:noAutofit/>
          </a:bodyPr>
          <a:lstStyle/>
          <a:p>
            <a:endParaRPr/>
          </a:p>
        </p:txBody>
      </p:sp>
      <p:sp>
        <p:nvSpPr>
          <p:cNvPr id="55" name="Rectangle"/>
          <p:cNvSpPr>
            <a:spLocks noGrp="1"/>
          </p:cNvSpPr>
          <p:nvPr>
            <p:ph type="body" idx="14"/>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56" name="Good idea start with…"/>
          <p:cNvSpPr txBox="1">
            <a:spLocks noGrp="1"/>
          </p:cNvSpPr>
          <p:nvPr>
            <p:ph type="body" sz="half" idx="15"/>
          </p:nvPr>
        </p:nvSpPr>
        <p:spPr>
          <a:xfrm>
            <a:off x="2717200" y="1796397"/>
            <a:ext cx="10053274" cy="8547101"/>
          </a:xfrm>
          <a:prstGeom prst="rect">
            <a:avLst/>
          </a:prstGeom>
        </p:spPr>
        <p:txBody>
          <a:bodyPr anchor="ctr">
            <a:spAutoFit/>
          </a:bodyPr>
          <a:lstStyle/>
          <a:p>
            <a:pPr>
              <a:lnSpc>
                <a:spcPct val="80000"/>
              </a:lnSpc>
              <a:defRPr sz="10000" spc="0">
                <a:latin typeface="Playfair Display"/>
                <a:ea typeface="Playfair Display"/>
                <a:cs typeface="Playfair Display"/>
                <a:sym typeface="Playfair Display"/>
              </a:defRPr>
            </a:pPr>
            <a:r>
              <a:t>Good idea start with </a:t>
            </a:r>
          </a:p>
          <a:p>
            <a:pPr>
              <a:lnSpc>
                <a:spcPct val="80000"/>
              </a:lnSpc>
              <a:defRPr sz="10000" spc="0">
                <a:latin typeface="Playfair Display"/>
                <a:ea typeface="Playfair Display"/>
                <a:cs typeface="Playfair Display"/>
                <a:sym typeface="Playfair Display"/>
              </a:defRPr>
            </a:pPr>
            <a:r>
              <a:rPr>
                <a:solidFill>
                  <a:srgbClr val="5AFCEB"/>
                </a:solidFill>
              </a:rPr>
              <a:t>brainstorming</a:t>
            </a:r>
            <a:r>
              <a:t>, great idea start with </a:t>
            </a:r>
            <a:r>
              <a:rPr>
                <a:solidFill>
                  <a:srgbClr val="5AFCEB"/>
                </a:solidFill>
              </a:rPr>
              <a:t>coffee</a:t>
            </a:r>
          </a:p>
        </p:txBody>
      </p:sp>
      <p:sp>
        <p:nvSpPr>
          <p:cNvPr id="57" name="Coffee is a brewed drink prepared from roasted coffee beans, which are the seeds of berries from the Coffea plant. The genus Coffea is native to tropical Africa, Madagascar, and the Comoros, Mauritius and Réunion in the Indian Ocean."/>
          <p:cNvSpPr txBox="1">
            <a:spLocks noGrp="1"/>
          </p:cNvSpPr>
          <p:nvPr>
            <p:ph type="body" sz="quarter" idx="16"/>
          </p:nvPr>
        </p:nvSpPr>
        <p:spPr>
          <a:xfrm>
            <a:off x="2789861" y="9545105"/>
            <a:ext cx="10053274" cy="2501901"/>
          </a:xfrm>
          <a:prstGeom prst="rect">
            <a:avLst/>
          </a:prstGeom>
        </p:spPr>
        <p:txBody>
          <a:bodyPr>
            <a:spAutoFit/>
          </a:bodyPr>
          <a:lstStyle>
            <a:lvl1pPr>
              <a:defRPr spc="330"/>
            </a:lvl1pPr>
          </a:lstStyle>
          <a:p>
            <a:r>
              <a:t>Coffee is a brewed drink prepared from roasted coffee beans, which are the seeds of berries from the Coffea plant. The genus Coffea is native to tropical Africa, Madagascar, and the Comoros, Mauritius and Réunion in the Indian Ocean.</a:t>
            </a:r>
          </a:p>
        </p:txBody>
      </p:sp>
      <p:sp>
        <p:nvSpPr>
          <p:cNvPr id="58" name="Line"/>
          <p:cNvSpPr>
            <a:spLocks noGrp="1"/>
          </p:cNvSpPr>
          <p:nvPr>
            <p:ph type="body" sz="quarter" idx="17"/>
          </p:nvPr>
        </p:nvSpPr>
        <p:spPr>
          <a:xfrm>
            <a:off x="2847585" y="6108047"/>
            <a:ext cx="7337329"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59" name="Line"/>
          <p:cNvSpPr>
            <a:spLocks noGrp="1"/>
          </p:cNvSpPr>
          <p:nvPr>
            <p:ph type="body" sz="quarter" idx="18"/>
          </p:nvPr>
        </p:nvSpPr>
        <p:spPr>
          <a:xfrm>
            <a:off x="5692457" y="8974878"/>
            <a:ext cx="3508687"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60" name="Rounded Rectangle"/>
          <p:cNvSpPr>
            <a:spLocks noGrp="1"/>
          </p:cNvSpPr>
          <p:nvPr>
            <p:ph type="body" sz="quarter" idx="19"/>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61" name="C"/>
          <p:cNvSpPr txBox="1">
            <a:spLocks noGrp="1"/>
          </p:cNvSpPr>
          <p:nvPr>
            <p:ph type="body" sz="quarter" idx="20"/>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40">
    <p:bg>
      <p:bgPr>
        <a:solidFill>
          <a:srgbClr val="18242E"/>
        </a:solidFill>
        <a:effectLst/>
      </p:bgPr>
    </p:bg>
    <p:spTree>
      <p:nvGrpSpPr>
        <p:cNvPr id="1" name=""/>
        <p:cNvGrpSpPr/>
        <p:nvPr/>
      </p:nvGrpSpPr>
      <p:grpSpPr>
        <a:xfrm>
          <a:off x="0" y="0"/>
          <a:ext cx="0" cy="0"/>
          <a:chOff x="0" y="0"/>
          <a:chExt cx="0" cy="0"/>
        </a:xfrm>
      </p:grpSpPr>
      <p:sp>
        <p:nvSpPr>
          <p:cNvPr id="654"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655" name="There were some problems only coffee and ice cream could fix."/>
          <p:cNvSpPr txBox="1">
            <a:spLocks noGrp="1"/>
          </p:cNvSpPr>
          <p:nvPr>
            <p:ph type="body" sz="quarter" idx="14"/>
          </p:nvPr>
        </p:nvSpPr>
        <p:spPr>
          <a:xfrm>
            <a:off x="2717200" y="3006814"/>
            <a:ext cx="5822812" cy="757555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There were some problems </a:t>
            </a:r>
            <a:r>
              <a:t>only coffee and ice cream</a:t>
            </a:r>
            <a:r>
              <a:rPr>
                <a:solidFill>
                  <a:srgbClr val="FFFFFF"/>
                </a:solidFill>
              </a:rPr>
              <a:t> could fix.</a:t>
            </a:r>
          </a:p>
        </p:txBody>
      </p:sp>
      <p:sp>
        <p:nvSpPr>
          <p:cNvPr id="656" name="Line"/>
          <p:cNvSpPr>
            <a:spLocks noGrp="1"/>
          </p:cNvSpPr>
          <p:nvPr>
            <p:ph type="body" sz="quarter" idx="15"/>
          </p:nvPr>
        </p:nvSpPr>
        <p:spPr>
          <a:xfrm>
            <a:off x="2873287" y="11028491"/>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657" name="Line"/>
          <p:cNvSpPr>
            <a:spLocks noGrp="1"/>
          </p:cNvSpPr>
          <p:nvPr>
            <p:ph type="body" sz="quarter" idx="16"/>
          </p:nvPr>
        </p:nvSpPr>
        <p:spPr>
          <a:xfrm flipH="1">
            <a:off x="15070136" y="2930350"/>
            <a:ext cx="1" cy="10792363"/>
          </a:xfrm>
          <a:prstGeom prst="line">
            <a:avLst/>
          </a:prstGeom>
          <a:ln w="25400">
            <a:solidFill>
              <a:srgbClr val="5D666D"/>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658" name="Rounded Rectangle"/>
          <p:cNvSpPr>
            <a:spLocks noGrp="1"/>
          </p:cNvSpPr>
          <p:nvPr>
            <p:ph type="body" sz="quarter" idx="17"/>
          </p:nvPr>
        </p:nvSpPr>
        <p:spPr>
          <a:xfrm rot="18900000">
            <a:off x="14569864" y="2430079"/>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659" name="01"/>
          <p:cNvSpPr txBox="1">
            <a:spLocks noGrp="1"/>
          </p:cNvSpPr>
          <p:nvPr>
            <p:ph type="body" sz="quarter" idx="18"/>
          </p:nvPr>
        </p:nvSpPr>
        <p:spPr>
          <a:xfrm>
            <a:off x="14663568" y="2545844"/>
            <a:ext cx="813137" cy="742496"/>
          </a:xfrm>
          <a:prstGeom prst="rect">
            <a:avLst/>
          </a:prstGeom>
        </p:spPr>
        <p:txBody>
          <a:bodyPr anchor="ctr">
            <a:noAutofit/>
          </a:bodyPr>
          <a:lstStyle>
            <a:lvl1pPr algn="ctr">
              <a:defRPr sz="3000" cap="all" spc="150">
                <a:solidFill>
                  <a:srgbClr val="000000"/>
                </a:solidFill>
                <a:latin typeface="Montserrat Bold"/>
                <a:ea typeface="Montserrat Bold"/>
                <a:cs typeface="Montserrat Bold"/>
                <a:sym typeface="Montserrat Bold"/>
              </a:defRPr>
            </a:lvl1pPr>
          </a:lstStyle>
          <a:p>
            <a:r>
              <a:t>01</a:t>
            </a:r>
          </a:p>
        </p:txBody>
      </p:sp>
      <p:sp>
        <p:nvSpPr>
          <p:cNvPr id="660" name="Depending on the color of the roasted beans as perceived by the human eye, they will be labeled as light, medium light, medium, medium dark, dark, or very dark."/>
          <p:cNvSpPr txBox="1">
            <a:spLocks noGrp="1"/>
          </p:cNvSpPr>
          <p:nvPr>
            <p:ph type="body" sz="quarter" idx="19"/>
          </p:nvPr>
        </p:nvSpPr>
        <p:spPr>
          <a:xfrm>
            <a:off x="16496650" y="1723851"/>
            <a:ext cx="5478627" cy="2501901"/>
          </a:xfrm>
          <a:prstGeom prst="rect">
            <a:avLst/>
          </a:prstGeom>
        </p:spPr>
        <p:txBody>
          <a:bodyPr>
            <a:spAutoFit/>
          </a:bodyPr>
          <a:lstStyle/>
          <a:p>
            <a:r>
              <a:t>Depending on the color of the roasted beans as perceived by the human eye, they will be labeled as light, medium light, medium, medium dark, dark, or very dark.</a:t>
            </a:r>
          </a:p>
        </p:txBody>
      </p:sp>
      <p:sp>
        <p:nvSpPr>
          <p:cNvPr id="661" name="Jan. 2020"/>
          <p:cNvSpPr txBox="1">
            <a:spLocks noGrp="1"/>
          </p:cNvSpPr>
          <p:nvPr>
            <p:ph type="body" sz="quarter" idx="20"/>
          </p:nvPr>
        </p:nvSpPr>
        <p:spPr>
          <a:xfrm>
            <a:off x="11232798" y="2440842"/>
            <a:ext cx="2790053" cy="952501"/>
          </a:xfrm>
          <a:prstGeom prst="rect">
            <a:avLst/>
          </a:prstGeom>
        </p:spPr>
        <p:txBody>
          <a:bodyPr anchor="ctr">
            <a:spAutoFit/>
          </a:bodyPr>
          <a:lstStyle>
            <a:lvl1pPr>
              <a:lnSpc>
                <a:spcPct val="90000"/>
              </a:lnSpc>
              <a:defRPr sz="5000" spc="-250">
                <a:latin typeface="Playfair Display"/>
                <a:ea typeface="Playfair Display"/>
                <a:cs typeface="Playfair Display"/>
                <a:sym typeface="Playfair Display"/>
              </a:defRPr>
            </a:lvl1pPr>
          </a:lstStyle>
          <a:p>
            <a:pPr>
              <a:defRPr>
                <a:solidFill>
                  <a:srgbClr val="5AFCEB"/>
                </a:solidFill>
              </a:defRPr>
            </a:pPr>
            <a:r>
              <a:rPr>
                <a:solidFill>
                  <a:srgbClr val="FFFFFF"/>
                </a:solidFill>
              </a:rPr>
              <a:t>Jan. 2020</a:t>
            </a:r>
          </a:p>
        </p:txBody>
      </p:sp>
      <p:sp>
        <p:nvSpPr>
          <p:cNvPr id="662" name="Rounded Rectangle"/>
          <p:cNvSpPr>
            <a:spLocks noGrp="1"/>
          </p:cNvSpPr>
          <p:nvPr>
            <p:ph type="body" sz="quarter" idx="21"/>
          </p:nvPr>
        </p:nvSpPr>
        <p:spPr>
          <a:xfrm rot="18900000">
            <a:off x="14569864" y="6360742"/>
            <a:ext cx="1000545" cy="1000545"/>
          </a:xfrm>
          <a:prstGeom prst="roundRect">
            <a:avLst>
              <a:gd name="adj" fmla="val 35919"/>
            </a:avLst>
          </a:prstGeom>
          <a:solidFill>
            <a:srgbClr val="18242E"/>
          </a:solidFill>
          <a:ln w="25400">
            <a:solidFill>
              <a:srgbClr val="5C666D"/>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663" name="02"/>
          <p:cNvSpPr txBox="1">
            <a:spLocks noGrp="1"/>
          </p:cNvSpPr>
          <p:nvPr>
            <p:ph type="body" sz="quarter" idx="22"/>
          </p:nvPr>
        </p:nvSpPr>
        <p:spPr>
          <a:xfrm>
            <a:off x="14663568" y="6476508"/>
            <a:ext cx="813137" cy="742496"/>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02</a:t>
            </a:r>
          </a:p>
        </p:txBody>
      </p:sp>
      <p:sp>
        <p:nvSpPr>
          <p:cNvPr id="664" name="Depending on the color of the roasted beans as perceived by the human eye, they will be labeled as light, medium light, medium, medium dark, dark, or very dark."/>
          <p:cNvSpPr txBox="1">
            <a:spLocks noGrp="1"/>
          </p:cNvSpPr>
          <p:nvPr>
            <p:ph type="body" sz="quarter" idx="23"/>
          </p:nvPr>
        </p:nvSpPr>
        <p:spPr>
          <a:xfrm>
            <a:off x="16496650" y="5641255"/>
            <a:ext cx="5478627" cy="2501901"/>
          </a:xfrm>
          <a:prstGeom prst="rect">
            <a:avLst/>
          </a:prstGeom>
        </p:spPr>
        <p:txBody>
          <a:bodyPr>
            <a:spAutoFit/>
          </a:bodyPr>
          <a:lstStyle/>
          <a:p>
            <a:r>
              <a:t>Depending on the color of the roasted beans as perceived by the human eye, they will be labeled as light, medium light, medium, medium dark, dark, or very dark.</a:t>
            </a:r>
          </a:p>
        </p:txBody>
      </p:sp>
      <p:sp>
        <p:nvSpPr>
          <p:cNvPr id="665" name="Jan. 2020"/>
          <p:cNvSpPr txBox="1">
            <a:spLocks noGrp="1"/>
          </p:cNvSpPr>
          <p:nvPr>
            <p:ph type="body" sz="quarter" idx="24"/>
          </p:nvPr>
        </p:nvSpPr>
        <p:spPr>
          <a:xfrm>
            <a:off x="11232798" y="6358246"/>
            <a:ext cx="2790053" cy="952501"/>
          </a:xfrm>
          <a:prstGeom prst="rect">
            <a:avLst/>
          </a:prstGeom>
        </p:spPr>
        <p:txBody>
          <a:bodyPr anchor="ctr">
            <a:spAutoFit/>
          </a:bodyPr>
          <a:lstStyle>
            <a:lvl1pPr>
              <a:lnSpc>
                <a:spcPct val="90000"/>
              </a:lnSpc>
              <a:defRPr sz="5000" spc="-250">
                <a:latin typeface="Playfair Display"/>
                <a:ea typeface="Playfair Display"/>
                <a:cs typeface="Playfair Display"/>
                <a:sym typeface="Playfair Display"/>
              </a:defRPr>
            </a:lvl1pPr>
          </a:lstStyle>
          <a:p>
            <a:pPr>
              <a:defRPr>
                <a:solidFill>
                  <a:srgbClr val="5AFCEB"/>
                </a:solidFill>
              </a:defRPr>
            </a:pPr>
            <a:r>
              <a:rPr>
                <a:solidFill>
                  <a:srgbClr val="FFFFFF"/>
                </a:solidFill>
              </a:rPr>
              <a:t>Jan. 2020</a:t>
            </a:r>
          </a:p>
        </p:txBody>
      </p:sp>
      <p:sp>
        <p:nvSpPr>
          <p:cNvPr id="666" name="Rounded Rectangle"/>
          <p:cNvSpPr>
            <a:spLocks noGrp="1"/>
          </p:cNvSpPr>
          <p:nvPr>
            <p:ph type="body" sz="quarter" idx="25"/>
          </p:nvPr>
        </p:nvSpPr>
        <p:spPr>
          <a:xfrm rot="18900000">
            <a:off x="14569864" y="10002666"/>
            <a:ext cx="1000545" cy="1000545"/>
          </a:xfrm>
          <a:prstGeom prst="roundRect">
            <a:avLst>
              <a:gd name="adj" fmla="val 35919"/>
            </a:avLst>
          </a:prstGeom>
          <a:solidFill>
            <a:srgbClr val="18242E"/>
          </a:solidFill>
          <a:ln w="25400">
            <a:solidFill>
              <a:srgbClr val="5C666D"/>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667" name="03"/>
          <p:cNvSpPr txBox="1">
            <a:spLocks noGrp="1"/>
          </p:cNvSpPr>
          <p:nvPr>
            <p:ph type="body" sz="quarter" idx="26"/>
          </p:nvPr>
        </p:nvSpPr>
        <p:spPr>
          <a:xfrm>
            <a:off x="14663568" y="10118431"/>
            <a:ext cx="813137" cy="742496"/>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03</a:t>
            </a:r>
          </a:p>
        </p:txBody>
      </p:sp>
      <p:sp>
        <p:nvSpPr>
          <p:cNvPr id="668" name="Depending on the color of the roasted beans as perceived by the human eye, they will be labeled as light, medium light, medium, medium dark, dark, or very dark."/>
          <p:cNvSpPr txBox="1">
            <a:spLocks noGrp="1"/>
          </p:cNvSpPr>
          <p:nvPr>
            <p:ph type="body" sz="quarter" idx="27"/>
          </p:nvPr>
        </p:nvSpPr>
        <p:spPr>
          <a:xfrm>
            <a:off x="16496650" y="9283179"/>
            <a:ext cx="5478627" cy="2501901"/>
          </a:xfrm>
          <a:prstGeom prst="rect">
            <a:avLst/>
          </a:prstGeom>
        </p:spPr>
        <p:txBody>
          <a:bodyPr>
            <a:spAutoFit/>
          </a:bodyPr>
          <a:lstStyle/>
          <a:p>
            <a:r>
              <a:t>Depending on the color of the roasted beans as perceived by the human eye, they will be labeled as light, medium light, medium, medium dark, dark, or very dark.</a:t>
            </a:r>
          </a:p>
        </p:txBody>
      </p:sp>
      <p:sp>
        <p:nvSpPr>
          <p:cNvPr id="669" name="Jan. 2020"/>
          <p:cNvSpPr txBox="1">
            <a:spLocks noGrp="1"/>
          </p:cNvSpPr>
          <p:nvPr>
            <p:ph type="body" sz="quarter" idx="28"/>
          </p:nvPr>
        </p:nvSpPr>
        <p:spPr>
          <a:xfrm>
            <a:off x="11232798" y="10000170"/>
            <a:ext cx="2790053" cy="952501"/>
          </a:xfrm>
          <a:prstGeom prst="rect">
            <a:avLst/>
          </a:prstGeom>
        </p:spPr>
        <p:txBody>
          <a:bodyPr anchor="ctr">
            <a:spAutoFit/>
          </a:bodyPr>
          <a:lstStyle>
            <a:lvl1pPr>
              <a:lnSpc>
                <a:spcPct val="90000"/>
              </a:lnSpc>
              <a:defRPr sz="5000" spc="-250">
                <a:latin typeface="Playfair Display"/>
                <a:ea typeface="Playfair Display"/>
                <a:cs typeface="Playfair Display"/>
                <a:sym typeface="Playfair Display"/>
              </a:defRPr>
            </a:lvl1pPr>
          </a:lstStyle>
          <a:p>
            <a:pPr>
              <a:defRPr>
                <a:solidFill>
                  <a:srgbClr val="5AFCEB"/>
                </a:solidFill>
              </a:defRPr>
            </a:pPr>
            <a:r>
              <a:rPr>
                <a:solidFill>
                  <a:srgbClr val="FFFFFF"/>
                </a:solidFill>
              </a:rPr>
              <a:t>Jan. 2020</a:t>
            </a:r>
          </a:p>
        </p:txBody>
      </p:sp>
      <p:sp>
        <p:nvSpPr>
          <p:cNvPr id="670" name="Rounded Rectangle"/>
          <p:cNvSpPr>
            <a:spLocks noGrp="1"/>
          </p:cNvSpPr>
          <p:nvPr>
            <p:ph type="body" sz="quarter" idx="29"/>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671" name="C"/>
          <p:cNvSpPr txBox="1">
            <a:spLocks noGrp="1"/>
          </p:cNvSpPr>
          <p:nvPr>
            <p:ph type="body" sz="quarter" idx="30"/>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6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41">
    <p:bg>
      <p:bgPr>
        <a:solidFill>
          <a:srgbClr val="18242E"/>
        </a:solidFill>
        <a:effectLst/>
      </p:bgPr>
    </p:bg>
    <p:spTree>
      <p:nvGrpSpPr>
        <p:cNvPr id="1" name=""/>
        <p:cNvGrpSpPr/>
        <p:nvPr/>
      </p:nvGrpSpPr>
      <p:grpSpPr>
        <a:xfrm>
          <a:off x="0" y="0"/>
          <a:ext cx="0" cy="0"/>
          <a:chOff x="0" y="0"/>
          <a:chExt cx="0" cy="0"/>
        </a:xfrm>
      </p:grpSpPr>
      <p:sp>
        <p:nvSpPr>
          <p:cNvPr id="679" name="Rectangle"/>
          <p:cNvSpPr>
            <a:spLocks noGrp="1"/>
          </p:cNvSpPr>
          <p:nvPr>
            <p:ph type="body" idx="13"/>
          </p:nvPr>
        </p:nvSpPr>
        <p:spPr>
          <a:xfrm>
            <a:off x="11028697" y="-25400"/>
            <a:ext cx="13345602" cy="13766800"/>
          </a:xfrm>
          <a:prstGeom prst="rect">
            <a:avLst/>
          </a:prstGeom>
          <a:solidFill>
            <a:srgbClr val="FFFFFF"/>
          </a:solidFill>
          <a:effectLst>
            <a:outerShdw blurRad="38100" dist="25400" dir="5400000" rotWithShape="0">
              <a:srgbClr val="000000">
                <a:alpha val="50000"/>
              </a:srgbClr>
            </a:outerShdw>
          </a:effectLst>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680" name="Rectangle"/>
          <p:cNvSpPr>
            <a:spLocks noGrp="1"/>
          </p:cNvSpPr>
          <p:nvPr>
            <p:ph type="body" sz="half" idx="14"/>
          </p:nvPr>
        </p:nvSpPr>
        <p:spPr>
          <a:xfrm>
            <a:off x="381000" y="381000"/>
            <a:ext cx="10265941"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681" name="Image"/>
          <p:cNvSpPr>
            <a:spLocks noGrp="1"/>
          </p:cNvSpPr>
          <p:nvPr>
            <p:ph type="pic" idx="15"/>
          </p:nvPr>
        </p:nvSpPr>
        <p:spPr>
          <a:xfrm>
            <a:off x="11701361" y="2133600"/>
            <a:ext cx="16865601" cy="9702800"/>
          </a:xfrm>
          <a:prstGeom prst="rect">
            <a:avLst/>
          </a:prstGeom>
        </p:spPr>
        <p:txBody>
          <a:bodyPr lIns="91439" tIns="45719" rIns="91439" bIns="45719">
            <a:noAutofit/>
          </a:bodyPr>
          <a:lstStyle/>
          <a:p>
            <a:endParaRPr/>
          </a:p>
        </p:txBody>
      </p:sp>
      <p:sp>
        <p:nvSpPr>
          <p:cNvPr id="682" name="Water is the most essential element of life, because without it you can’t make coffee"/>
          <p:cNvSpPr txBox="1">
            <a:spLocks noGrp="1"/>
          </p:cNvSpPr>
          <p:nvPr>
            <p:ph type="body" sz="quarter" idx="16"/>
          </p:nvPr>
        </p:nvSpPr>
        <p:spPr>
          <a:xfrm>
            <a:off x="2717200" y="2395309"/>
            <a:ext cx="6578164" cy="8798560"/>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Water is the </a:t>
            </a:r>
            <a:r>
              <a:t>most essential element of life</a:t>
            </a:r>
            <a:r>
              <a:rPr>
                <a:solidFill>
                  <a:srgbClr val="FFFFFF"/>
                </a:solidFill>
              </a:rPr>
              <a:t>, because without it you can’t make coffee</a:t>
            </a:r>
          </a:p>
        </p:txBody>
      </p:sp>
      <p:sp>
        <p:nvSpPr>
          <p:cNvPr id="683" name="Line"/>
          <p:cNvSpPr>
            <a:spLocks noGrp="1"/>
          </p:cNvSpPr>
          <p:nvPr>
            <p:ph type="body" sz="quarter" idx="17"/>
          </p:nvPr>
        </p:nvSpPr>
        <p:spPr>
          <a:xfrm>
            <a:off x="2873287" y="11409491"/>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684" name="Image"/>
          <p:cNvSpPr>
            <a:spLocks noGrp="1"/>
          </p:cNvSpPr>
          <p:nvPr>
            <p:ph type="pic" sz="half" idx="18"/>
          </p:nvPr>
        </p:nvSpPr>
        <p:spPr>
          <a:xfrm>
            <a:off x="13700394" y="2604541"/>
            <a:ext cx="12901616" cy="8181202"/>
          </a:xfrm>
          <a:prstGeom prst="rect">
            <a:avLst/>
          </a:prstGeom>
        </p:spPr>
        <p:txBody>
          <a:bodyPr lIns="91439" tIns="45719" rIns="91439" bIns="45719">
            <a:noAutofit/>
          </a:bodyPr>
          <a:lstStyle/>
          <a:p>
            <a:endParaRPr/>
          </a:p>
        </p:txBody>
      </p:sp>
      <p:sp>
        <p:nvSpPr>
          <p:cNvPr id="685" name="Rounded Rectangle"/>
          <p:cNvSpPr>
            <a:spLocks noGrp="1"/>
          </p:cNvSpPr>
          <p:nvPr>
            <p:ph type="body" sz="quarter" idx="19"/>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686" name="C"/>
          <p:cNvSpPr txBox="1">
            <a:spLocks noGrp="1"/>
          </p:cNvSpPr>
          <p:nvPr>
            <p:ph type="body" sz="quarter" idx="20"/>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6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42">
    <p:bg>
      <p:bgPr>
        <a:solidFill>
          <a:srgbClr val="18242E"/>
        </a:solidFill>
        <a:effectLst/>
      </p:bgPr>
    </p:bg>
    <p:spTree>
      <p:nvGrpSpPr>
        <p:cNvPr id="1" name=""/>
        <p:cNvGrpSpPr/>
        <p:nvPr/>
      </p:nvGrpSpPr>
      <p:grpSpPr>
        <a:xfrm>
          <a:off x="0" y="0"/>
          <a:ext cx="0" cy="0"/>
          <a:chOff x="0" y="0"/>
          <a:chExt cx="0" cy="0"/>
        </a:xfrm>
      </p:grpSpPr>
      <p:sp>
        <p:nvSpPr>
          <p:cNvPr id="694" name="Rounded Rectangle"/>
          <p:cNvSpPr>
            <a:spLocks noGrp="1"/>
          </p:cNvSpPr>
          <p:nvPr>
            <p:ph type="body" sz="quarter" idx="13"/>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695" name="C"/>
          <p:cNvSpPr txBox="1">
            <a:spLocks noGrp="1"/>
          </p:cNvSpPr>
          <p:nvPr>
            <p:ph type="body" sz="quarter" idx="14"/>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696" name="Image"/>
          <p:cNvSpPr>
            <a:spLocks noGrp="1"/>
          </p:cNvSpPr>
          <p:nvPr>
            <p:ph type="pic" sz="quarter" idx="15"/>
          </p:nvPr>
        </p:nvSpPr>
        <p:spPr>
          <a:xfrm>
            <a:off x="11165171" y="1745334"/>
            <a:ext cx="9927659" cy="5711395"/>
          </a:xfrm>
          <a:prstGeom prst="rect">
            <a:avLst/>
          </a:prstGeom>
        </p:spPr>
        <p:txBody>
          <a:bodyPr lIns="91439" tIns="45719" rIns="91439" bIns="45719">
            <a:noAutofit/>
          </a:bodyPr>
          <a:lstStyle/>
          <a:p>
            <a:endParaRPr/>
          </a:p>
        </p:txBody>
      </p:sp>
      <p:sp>
        <p:nvSpPr>
          <p:cNvPr id="697" name="Rectangle"/>
          <p:cNvSpPr>
            <a:spLocks noGrp="1"/>
          </p:cNvSpPr>
          <p:nvPr>
            <p:ph type="body" idx="16"/>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698" name="A silent yawn is a scream for coffee."/>
          <p:cNvSpPr txBox="1">
            <a:spLocks noGrp="1"/>
          </p:cNvSpPr>
          <p:nvPr>
            <p:ph type="body" sz="quarter" idx="17"/>
          </p:nvPr>
        </p:nvSpPr>
        <p:spPr>
          <a:xfrm>
            <a:off x="2717200" y="2647771"/>
            <a:ext cx="5928579" cy="390652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A silent yawn is a </a:t>
            </a:r>
            <a:r>
              <a:t>scream for coffee</a:t>
            </a:r>
            <a:r>
              <a:rPr>
                <a:solidFill>
                  <a:srgbClr val="FFFFFF"/>
                </a:solidFill>
              </a:rPr>
              <a:t>.</a:t>
            </a:r>
          </a:p>
        </p:txBody>
      </p:sp>
      <p:sp>
        <p:nvSpPr>
          <p:cNvPr id="699" name="Line"/>
          <p:cNvSpPr>
            <a:spLocks noGrp="1"/>
          </p:cNvSpPr>
          <p:nvPr>
            <p:ph type="body" sz="quarter" idx="18"/>
          </p:nvPr>
        </p:nvSpPr>
        <p:spPr>
          <a:xfrm>
            <a:off x="2807649" y="7260133"/>
            <a:ext cx="515282"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700" name="History…"/>
          <p:cNvSpPr txBox="1">
            <a:spLocks noGrp="1"/>
          </p:cNvSpPr>
          <p:nvPr>
            <p:ph type="body" sz="quarter" idx="19"/>
          </p:nvPr>
        </p:nvSpPr>
        <p:spPr>
          <a:xfrm>
            <a:off x="4414859" y="9404013"/>
            <a:ext cx="6490186" cy="1968501"/>
          </a:xfrm>
          <a:prstGeom prst="rect">
            <a:avLst/>
          </a:prstGeom>
        </p:spPr>
        <p:txBody>
          <a:bodyPr>
            <a:spAutoFit/>
          </a:bodyPr>
          <a:lstStyle/>
          <a:p>
            <a:pPr>
              <a:defRPr>
                <a:solidFill>
                  <a:srgbClr val="5AFCEB"/>
                </a:solidFill>
              </a:defRPr>
            </a:pPr>
            <a:r>
              <a:rPr b="1" cap="all">
                <a:latin typeface="+mj-lt"/>
                <a:ea typeface="+mj-ea"/>
                <a:cs typeface="+mj-cs"/>
                <a:sym typeface="Montserrat-Black"/>
              </a:rPr>
              <a:t>History</a:t>
            </a:r>
          </a:p>
          <a:p>
            <a:r>
              <a:t>According to legend, ancestors of today's Oromo people in a region of Kaffa in Ethiopia were believed</a:t>
            </a:r>
          </a:p>
        </p:txBody>
      </p:sp>
      <p:sp>
        <p:nvSpPr>
          <p:cNvPr id="701" name="Rounded Rectangle"/>
          <p:cNvSpPr>
            <a:spLocks noGrp="1"/>
          </p:cNvSpPr>
          <p:nvPr>
            <p:ph type="body" sz="quarter" idx="20"/>
          </p:nvPr>
        </p:nvSpPr>
        <p:spPr>
          <a:xfrm rot="18900000">
            <a:off x="2916027" y="989918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702" name="01"/>
          <p:cNvSpPr txBox="1">
            <a:spLocks noGrp="1"/>
          </p:cNvSpPr>
          <p:nvPr>
            <p:ph type="body" sz="quarter" idx="21"/>
          </p:nvPr>
        </p:nvSpPr>
        <p:spPr>
          <a:xfrm>
            <a:off x="3009731" y="10014953"/>
            <a:ext cx="813138"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01</a:t>
            </a:r>
          </a:p>
        </p:txBody>
      </p:sp>
      <p:sp>
        <p:nvSpPr>
          <p:cNvPr id="703" name="Cultivation…"/>
          <p:cNvSpPr txBox="1">
            <a:spLocks noGrp="1"/>
          </p:cNvSpPr>
          <p:nvPr>
            <p:ph type="body" sz="quarter" idx="22"/>
          </p:nvPr>
        </p:nvSpPr>
        <p:spPr>
          <a:xfrm>
            <a:off x="14244659" y="9404013"/>
            <a:ext cx="6490186" cy="1968501"/>
          </a:xfrm>
          <a:prstGeom prst="rect">
            <a:avLst/>
          </a:prstGeom>
        </p:spPr>
        <p:txBody>
          <a:bodyPr>
            <a:spAutoFit/>
          </a:bodyPr>
          <a:lstStyle/>
          <a:p>
            <a:pPr>
              <a:defRPr>
                <a:solidFill>
                  <a:srgbClr val="5AFCEB"/>
                </a:solidFill>
              </a:defRPr>
            </a:pPr>
            <a:r>
              <a:rPr b="1" cap="all">
                <a:latin typeface="+mj-lt"/>
                <a:ea typeface="+mj-ea"/>
                <a:cs typeface="+mj-cs"/>
                <a:sym typeface="Montserrat-Black"/>
              </a:rPr>
              <a:t>Cultivation</a:t>
            </a:r>
          </a:p>
          <a:p>
            <a:r>
              <a:t>The traditional method of planting coffee is to place 20 seeds in each hole at the beginning of the rainy season.</a:t>
            </a:r>
          </a:p>
        </p:txBody>
      </p:sp>
      <p:sp>
        <p:nvSpPr>
          <p:cNvPr id="704" name="Rounded Rectangle"/>
          <p:cNvSpPr>
            <a:spLocks noGrp="1"/>
          </p:cNvSpPr>
          <p:nvPr>
            <p:ph type="body" sz="quarter" idx="23"/>
          </p:nvPr>
        </p:nvSpPr>
        <p:spPr>
          <a:xfrm rot="18900000">
            <a:off x="12745828" y="989918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705" name="02"/>
          <p:cNvSpPr txBox="1">
            <a:spLocks noGrp="1"/>
          </p:cNvSpPr>
          <p:nvPr>
            <p:ph type="body" sz="quarter" idx="24"/>
          </p:nvPr>
        </p:nvSpPr>
        <p:spPr>
          <a:xfrm>
            <a:off x="12839531" y="10014953"/>
            <a:ext cx="813138"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02</a:t>
            </a:r>
          </a:p>
        </p:txBody>
      </p:sp>
      <p:sp>
        <p:nvSpPr>
          <p:cNvPr id="706" name="Image"/>
          <p:cNvSpPr>
            <a:spLocks noGrp="1"/>
          </p:cNvSpPr>
          <p:nvPr>
            <p:ph type="pic" sz="quarter" idx="25"/>
          </p:nvPr>
        </p:nvSpPr>
        <p:spPr>
          <a:xfrm>
            <a:off x="12336831" y="2083483"/>
            <a:ext cx="7608497" cy="4748311"/>
          </a:xfrm>
          <a:prstGeom prst="rect">
            <a:avLst/>
          </a:prstGeom>
        </p:spPr>
        <p:txBody>
          <a:bodyPr lIns="91439" tIns="45719" rIns="91439" bIns="45719">
            <a:noAutofit/>
          </a:bodyPr>
          <a:lstStyle/>
          <a:p>
            <a:endParaRPr/>
          </a:p>
        </p:txBody>
      </p:sp>
      <p:sp>
        <p:nvSpPr>
          <p:cNvPr id="7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43">
    <p:bg>
      <p:bgPr>
        <a:solidFill>
          <a:srgbClr val="18242E"/>
        </a:solidFill>
        <a:effectLst/>
      </p:bgPr>
    </p:bg>
    <p:spTree>
      <p:nvGrpSpPr>
        <p:cNvPr id="1" name=""/>
        <p:cNvGrpSpPr/>
        <p:nvPr/>
      </p:nvGrpSpPr>
      <p:grpSpPr>
        <a:xfrm>
          <a:off x="0" y="0"/>
          <a:ext cx="0" cy="0"/>
          <a:chOff x="0" y="0"/>
          <a:chExt cx="0" cy="0"/>
        </a:xfrm>
      </p:grpSpPr>
      <p:sp>
        <p:nvSpPr>
          <p:cNvPr id="714" name="Rounded Rectangle"/>
          <p:cNvSpPr>
            <a:spLocks noGrp="1"/>
          </p:cNvSpPr>
          <p:nvPr>
            <p:ph type="body" sz="quarter" idx="13"/>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715" name="C"/>
          <p:cNvSpPr txBox="1">
            <a:spLocks noGrp="1"/>
          </p:cNvSpPr>
          <p:nvPr>
            <p:ph type="body" sz="quarter" idx="14"/>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716" name="Rectangle"/>
          <p:cNvSpPr>
            <a:spLocks noGrp="1"/>
          </p:cNvSpPr>
          <p:nvPr>
            <p:ph type="body" idx="15"/>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717" name="Image"/>
          <p:cNvSpPr>
            <a:spLocks noGrp="1"/>
          </p:cNvSpPr>
          <p:nvPr>
            <p:ph type="pic" sz="half" idx="16"/>
          </p:nvPr>
        </p:nvSpPr>
        <p:spPr>
          <a:xfrm>
            <a:off x="6541867" y="4360443"/>
            <a:ext cx="12214666" cy="7027114"/>
          </a:xfrm>
          <a:prstGeom prst="rect">
            <a:avLst/>
          </a:prstGeom>
        </p:spPr>
        <p:txBody>
          <a:bodyPr lIns="91439" tIns="45719" rIns="91439" bIns="45719">
            <a:noAutofit/>
          </a:bodyPr>
          <a:lstStyle/>
          <a:p>
            <a:endParaRPr/>
          </a:p>
        </p:txBody>
      </p:sp>
      <p:sp>
        <p:nvSpPr>
          <p:cNvPr id="718" name="A morning without coffee is like sleep."/>
          <p:cNvSpPr txBox="1">
            <a:spLocks noGrp="1"/>
          </p:cNvSpPr>
          <p:nvPr>
            <p:ph type="body" sz="quarter" idx="17"/>
          </p:nvPr>
        </p:nvSpPr>
        <p:spPr>
          <a:xfrm>
            <a:off x="2717200" y="1178381"/>
            <a:ext cx="19723704" cy="1460501"/>
          </a:xfrm>
          <a:prstGeom prst="rect">
            <a:avLst/>
          </a:prstGeom>
        </p:spPr>
        <p:txBody>
          <a:bodyPr anchor="ctr">
            <a:spAutoFit/>
          </a:bodyPr>
          <a:lstStyle/>
          <a:p>
            <a:pPr algn="ctr">
              <a:lnSpc>
                <a:spcPct val="90000"/>
              </a:lnSpc>
              <a:defRPr sz="8000" spc="-400">
                <a:solidFill>
                  <a:srgbClr val="5AFCEB"/>
                </a:solidFill>
                <a:latin typeface="Playfair Display"/>
                <a:ea typeface="Playfair Display"/>
                <a:cs typeface="Playfair Display"/>
                <a:sym typeface="Playfair Display"/>
              </a:defRPr>
            </a:pPr>
            <a:r>
              <a:t>A morning without coffee</a:t>
            </a:r>
            <a:r>
              <a:rPr>
                <a:solidFill>
                  <a:srgbClr val="FFFFFF"/>
                </a:solidFill>
              </a:rPr>
              <a:t> is like sleep.</a:t>
            </a:r>
          </a:p>
        </p:txBody>
      </p:sp>
      <p:sp>
        <p:nvSpPr>
          <p:cNvPr id="719" name="History…"/>
          <p:cNvSpPr txBox="1">
            <a:spLocks noGrp="1"/>
          </p:cNvSpPr>
          <p:nvPr>
            <p:ph type="body" sz="quarter" idx="18"/>
          </p:nvPr>
        </p:nvSpPr>
        <p:spPr>
          <a:xfrm>
            <a:off x="2103459" y="6411243"/>
            <a:ext cx="3733493" cy="2997201"/>
          </a:xfrm>
          <a:prstGeom prst="rect">
            <a:avLst/>
          </a:prstGeom>
        </p:spPr>
        <p:txBody>
          <a:bodyPr>
            <a:spAutoFit/>
          </a:bodyPr>
          <a:lstStyle/>
          <a:p>
            <a:pPr algn="r">
              <a:defRPr>
                <a:solidFill>
                  <a:srgbClr val="5AFCEB"/>
                </a:solidFill>
              </a:defRPr>
            </a:pPr>
            <a:r>
              <a:rPr b="1" cap="all">
                <a:latin typeface="+mj-lt"/>
                <a:ea typeface="+mj-ea"/>
                <a:cs typeface="+mj-cs"/>
                <a:sym typeface="Montserrat-Black"/>
              </a:rPr>
              <a:t>History</a:t>
            </a:r>
          </a:p>
          <a:p>
            <a:pPr algn="r"/>
            <a:r>
              <a:t>According to legend, ancestors of today's Oromo people in a region of Kaffa in Ethiopia were believed</a:t>
            </a:r>
          </a:p>
        </p:txBody>
      </p:sp>
      <p:sp>
        <p:nvSpPr>
          <p:cNvPr id="720" name="Rounded Rectangle"/>
          <p:cNvSpPr>
            <a:spLocks noGrp="1"/>
          </p:cNvSpPr>
          <p:nvPr>
            <p:ph type="body" sz="quarter" idx="19"/>
          </p:nvPr>
        </p:nvSpPr>
        <p:spPr>
          <a:xfrm rot="18900000">
            <a:off x="4744827" y="497601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721" name="01"/>
          <p:cNvSpPr txBox="1">
            <a:spLocks noGrp="1"/>
          </p:cNvSpPr>
          <p:nvPr>
            <p:ph type="body" sz="quarter" idx="20"/>
          </p:nvPr>
        </p:nvSpPr>
        <p:spPr>
          <a:xfrm>
            <a:off x="4838531" y="5091783"/>
            <a:ext cx="813138"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01</a:t>
            </a:r>
          </a:p>
        </p:txBody>
      </p:sp>
      <p:sp>
        <p:nvSpPr>
          <p:cNvPr id="722" name="Cultivation…"/>
          <p:cNvSpPr txBox="1">
            <a:spLocks noGrp="1"/>
          </p:cNvSpPr>
          <p:nvPr>
            <p:ph type="body" sz="quarter" idx="21"/>
          </p:nvPr>
        </p:nvSpPr>
        <p:spPr>
          <a:xfrm>
            <a:off x="19492231" y="6387763"/>
            <a:ext cx="3404980" cy="3511551"/>
          </a:xfrm>
          <a:prstGeom prst="rect">
            <a:avLst/>
          </a:prstGeom>
        </p:spPr>
        <p:txBody>
          <a:bodyPr>
            <a:spAutoFit/>
          </a:bodyPr>
          <a:lstStyle/>
          <a:p>
            <a:pPr>
              <a:defRPr>
                <a:solidFill>
                  <a:srgbClr val="5AFCEB"/>
                </a:solidFill>
              </a:defRPr>
            </a:pPr>
            <a:r>
              <a:rPr b="1" cap="all">
                <a:latin typeface="+mj-lt"/>
                <a:ea typeface="+mj-ea"/>
                <a:cs typeface="+mj-cs"/>
                <a:sym typeface="Montserrat-Black"/>
              </a:rPr>
              <a:t>Cultivation</a:t>
            </a:r>
          </a:p>
          <a:p>
            <a:r>
              <a:t>The traditional method of planting coffee is to place 20 seeds in each hole at the beginning of the rainy season.</a:t>
            </a:r>
          </a:p>
        </p:txBody>
      </p:sp>
      <p:sp>
        <p:nvSpPr>
          <p:cNvPr id="723" name="Rounded Rectangle"/>
          <p:cNvSpPr>
            <a:spLocks noGrp="1"/>
          </p:cNvSpPr>
          <p:nvPr>
            <p:ph type="body" sz="quarter" idx="22"/>
          </p:nvPr>
        </p:nvSpPr>
        <p:spPr>
          <a:xfrm rot="18900000">
            <a:off x="19533010" y="502238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724" name="02"/>
          <p:cNvSpPr txBox="1">
            <a:spLocks noGrp="1"/>
          </p:cNvSpPr>
          <p:nvPr>
            <p:ph type="body" sz="quarter" idx="23"/>
          </p:nvPr>
        </p:nvSpPr>
        <p:spPr>
          <a:xfrm>
            <a:off x="19626713" y="5138153"/>
            <a:ext cx="813137"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02</a:t>
            </a:r>
          </a:p>
        </p:txBody>
      </p:sp>
      <p:sp>
        <p:nvSpPr>
          <p:cNvPr id="725" name="Image"/>
          <p:cNvSpPr>
            <a:spLocks noGrp="1"/>
          </p:cNvSpPr>
          <p:nvPr>
            <p:ph type="pic" sz="quarter" idx="24"/>
          </p:nvPr>
        </p:nvSpPr>
        <p:spPr>
          <a:xfrm>
            <a:off x="7930805" y="4760944"/>
            <a:ext cx="9429678" cy="5884873"/>
          </a:xfrm>
          <a:prstGeom prst="rect">
            <a:avLst/>
          </a:prstGeom>
        </p:spPr>
        <p:txBody>
          <a:bodyPr lIns="91439" tIns="45719" rIns="91439" bIns="45719">
            <a:noAutofit/>
          </a:bodyPr>
          <a:lstStyle/>
          <a:p>
            <a:endParaRPr/>
          </a:p>
        </p:txBody>
      </p:sp>
      <p:sp>
        <p:nvSpPr>
          <p:cNvPr id="7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44">
    <p:bg>
      <p:bgPr>
        <a:solidFill>
          <a:srgbClr val="18242E"/>
        </a:solidFill>
        <a:effectLst/>
      </p:bgPr>
    </p:bg>
    <p:spTree>
      <p:nvGrpSpPr>
        <p:cNvPr id="1" name=""/>
        <p:cNvGrpSpPr/>
        <p:nvPr/>
      </p:nvGrpSpPr>
      <p:grpSpPr>
        <a:xfrm>
          <a:off x="0" y="0"/>
          <a:ext cx="0" cy="0"/>
          <a:chOff x="0" y="0"/>
          <a:chExt cx="0" cy="0"/>
        </a:xfrm>
      </p:grpSpPr>
      <p:sp>
        <p:nvSpPr>
          <p:cNvPr id="733" name="Rounded Rectangle"/>
          <p:cNvSpPr>
            <a:spLocks noGrp="1"/>
          </p:cNvSpPr>
          <p:nvPr>
            <p:ph type="body" sz="quarter" idx="13"/>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734" name="C"/>
          <p:cNvSpPr txBox="1">
            <a:spLocks noGrp="1"/>
          </p:cNvSpPr>
          <p:nvPr>
            <p:ph type="body" sz="quarter" idx="14"/>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735" name="Rectangle"/>
          <p:cNvSpPr>
            <a:spLocks noGrp="1"/>
          </p:cNvSpPr>
          <p:nvPr>
            <p:ph type="body" idx="15"/>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736" name="Image"/>
          <p:cNvSpPr>
            <a:spLocks noGrp="1"/>
          </p:cNvSpPr>
          <p:nvPr>
            <p:ph type="pic" sz="half" idx="16"/>
          </p:nvPr>
        </p:nvSpPr>
        <p:spPr>
          <a:xfrm>
            <a:off x="5602304" y="1940312"/>
            <a:ext cx="14093792" cy="8108176"/>
          </a:xfrm>
          <a:prstGeom prst="rect">
            <a:avLst/>
          </a:prstGeom>
        </p:spPr>
        <p:txBody>
          <a:bodyPr lIns="91439" tIns="45719" rIns="91439" bIns="45719">
            <a:noAutofit/>
          </a:bodyPr>
          <a:lstStyle/>
          <a:p>
            <a:endParaRPr/>
          </a:p>
        </p:txBody>
      </p:sp>
      <p:sp>
        <p:nvSpPr>
          <p:cNvPr id="737" name="History…"/>
          <p:cNvSpPr txBox="1">
            <a:spLocks noGrp="1"/>
          </p:cNvSpPr>
          <p:nvPr>
            <p:ph type="body" sz="quarter" idx="17"/>
          </p:nvPr>
        </p:nvSpPr>
        <p:spPr>
          <a:xfrm>
            <a:off x="7348294" y="10957843"/>
            <a:ext cx="10601812" cy="145415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History</a:t>
            </a:r>
          </a:p>
          <a:p>
            <a:pPr algn="ctr"/>
            <a:r>
              <a:t>According to legend, ancestors of today's Oromo people in a region of Kaffa in Ethiopia were believed</a:t>
            </a:r>
          </a:p>
        </p:txBody>
      </p:sp>
      <p:sp>
        <p:nvSpPr>
          <p:cNvPr id="738" name="Image"/>
          <p:cNvSpPr>
            <a:spLocks noGrp="1"/>
          </p:cNvSpPr>
          <p:nvPr>
            <p:ph type="pic" sz="half" idx="18"/>
          </p:nvPr>
        </p:nvSpPr>
        <p:spPr>
          <a:xfrm>
            <a:off x="7260387" y="2363302"/>
            <a:ext cx="10814540" cy="6781181"/>
          </a:xfrm>
          <a:prstGeom prst="rect">
            <a:avLst/>
          </a:prstGeom>
        </p:spPr>
        <p:txBody>
          <a:bodyPr lIns="91439" tIns="45719" rIns="91439" bIns="45719">
            <a:noAutofit/>
          </a:bodyPr>
          <a:lstStyle/>
          <a:p>
            <a:endParaRPr/>
          </a:p>
        </p:txBody>
      </p:sp>
      <p:sp>
        <p:nvSpPr>
          <p:cNvPr id="7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45">
    <p:bg>
      <p:bgPr>
        <a:solidFill>
          <a:srgbClr val="18242E"/>
        </a:solidFill>
        <a:effectLst/>
      </p:bgPr>
    </p:bg>
    <p:spTree>
      <p:nvGrpSpPr>
        <p:cNvPr id="1" name=""/>
        <p:cNvGrpSpPr/>
        <p:nvPr/>
      </p:nvGrpSpPr>
      <p:grpSpPr>
        <a:xfrm>
          <a:off x="0" y="0"/>
          <a:ext cx="0" cy="0"/>
          <a:chOff x="0" y="0"/>
          <a:chExt cx="0" cy="0"/>
        </a:xfrm>
      </p:grpSpPr>
      <p:sp>
        <p:nvSpPr>
          <p:cNvPr id="746" name="Image"/>
          <p:cNvSpPr>
            <a:spLocks noGrp="1"/>
          </p:cNvSpPr>
          <p:nvPr>
            <p:ph type="pic" sz="half" idx="13"/>
          </p:nvPr>
        </p:nvSpPr>
        <p:spPr>
          <a:xfrm>
            <a:off x="1471823" y="1940312"/>
            <a:ext cx="14093792" cy="8108176"/>
          </a:xfrm>
          <a:prstGeom prst="rect">
            <a:avLst/>
          </a:prstGeom>
        </p:spPr>
        <p:txBody>
          <a:bodyPr lIns="91439" tIns="45719" rIns="91439" bIns="45719">
            <a:noAutofit/>
          </a:bodyPr>
          <a:lstStyle/>
          <a:p>
            <a:endParaRPr/>
          </a:p>
        </p:txBody>
      </p:sp>
      <p:sp>
        <p:nvSpPr>
          <p:cNvPr id="747" name="Cultivation…"/>
          <p:cNvSpPr txBox="1">
            <a:spLocks noGrp="1"/>
          </p:cNvSpPr>
          <p:nvPr>
            <p:ph type="body" sz="quarter" idx="14"/>
          </p:nvPr>
        </p:nvSpPr>
        <p:spPr>
          <a:xfrm>
            <a:off x="3217813" y="10957843"/>
            <a:ext cx="10601811" cy="145415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Cultivation</a:t>
            </a:r>
          </a:p>
          <a:p>
            <a:pPr algn="ctr"/>
            <a:r>
              <a:t>The traditional method of planting coffee is to place 20 seeds in each hole at the beginning of the rainy season</a:t>
            </a:r>
          </a:p>
        </p:txBody>
      </p:sp>
      <p:sp>
        <p:nvSpPr>
          <p:cNvPr id="748" name="Image"/>
          <p:cNvSpPr>
            <a:spLocks noGrp="1"/>
          </p:cNvSpPr>
          <p:nvPr>
            <p:ph type="pic" sz="half" idx="15"/>
          </p:nvPr>
        </p:nvSpPr>
        <p:spPr>
          <a:xfrm>
            <a:off x="3129907" y="2363302"/>
            <a:ext cx="10814540" cy="6781181"/>
          </a:xfrm>
          <a:prstGeom prst="rect">
            <a:avLst/>
          </a:prstGeom>
        </p:spPr>
        <p:txBody>
          <a:bodyPr lIns="91439" tIns="45719" rIns="91439" bIns="45719">
            <a:noAutofit/>
          </a:bodyPr>
          <a:lstStyle/>
          <a:p>
            <a:endParaRPr/>
          </a:p>
        </p:txBody>
      </p:sp>
      <p:sp>
        <p:nvSpPr>
          <p:cNvPr id="749" name="Rectangle"/>
          <p:cNvSpPr>
            <a:spLocks noGrp="1"/>
          </p:cNvSpPr>
          <p:nvPr>
            <p:ph type="body" sz="half" idx="16"/>
          </p:nvPr>
        </p:nvSpPr>
        <p:spPr>
          <a:xfrm>
            <a:off x="16246298" y="-25400"/>
            <a:ext cx="8128001" cy="13766800"/>
          </a:xfrm>
          <a:prstGeom prst="rect">
            <a:avLst/>
          </a:prstGeom>
          <a:solidFill>
            <a:srgbClr val="FFFFFF"/>
          </a:solidFill>
          <a:effectLst>
            <a:outerShdw blurRad="38100" dist="25400" dir="5400000" rotWithShape="0">
              <a:srgbClr val="000000">
                <a:alpha val="50000"/>
              </a:srgbClr>
            </a:outerShdw>
          </a:effectLst>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750" name="Coffee is a brewed drink prepared from roasted coffee beans, which are the seeds of berries from the Coffea plant. The genus Coffea is native to tropical…"/>
          <p:cNvSpPr txBox="1">
            <a:spLocks noGrp="1"/>
          </p:cNvSpPr>
          <p:nvPr>
            <p:ph type="body" sz="quarter" idx="17"/>
          </p:nvPr>
        </p:nvSpPr>
        <p:spPr>
          <a:xfrm>
            <a:off x="17220043" y="1099006"/>
            <a:ext cx="5428390" cy="11912601"/>
          </a:xfrm>
          <a:prstGeom prst="rect">
            <a:avLst/>
          </a:prstGeom>
        </p:spPr>
        <p:txBody>
          <a:bodyPr>
            <a:spAutoFit/>
          </a:bodyPr>
          <a:lstStyle/>
          <a:p>
            <a:pPr>
              <a:defRPr sz="2600" cap="all" spc="130">
                <a:solidFill>
                  <a:srgbClr val="18242E"/>
                </a:solidFill>
                <a:latin typeface="Montserrat Bold"/>
                <a:ea typeface="Montserrat Bold"/>
                <a:cs typeface="Montserrat Bold"/>
                <a:sym typeface="Montserrat Bold"/>
              </a:defRPr>
            </a:pPr>
            <a:r>
              <a:t>Coffee is a brewed drink prepared from roasted coffee beans, which are the seeds of berries from the Coffea plant. The genus Coffea is native to tropical</a:t>
            </a:r>
          </a:p>
          <a:p>
            <a:pPr>
              <a:defRPr>
                <a:solidFill>
                  <a:srgbClr val="18242E"/>
                </a:solidFill>
              </a:defRPr>
            </a:pPr>
            <a:endParaRPr/>
          </a:p>
          <a:p>
            <a:pPr>
              <a:defRPr>
                <a:solidFill>
                  <a:srgbClr val="18242E"/>
                </a:solidFill>
              </a:defRPr>
            </a:pPr>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a:t>
            </a:r>
          </a:p>
        </p:txBody>
      </p:sp>
      <p:sp>
        <p:nvSpPr>
          <p:cNvPr id="751" name="Rectangle"/>
          <p:cNvSpPr>
            <a:spLocks noGrp="1"/>
          </p:cNvSpPr>
          <p:nvPr>
            <p:ph type="body" idx="18"/>
          </p:nvPr>
        </p:nvSpPr>
        <p:spPr>
          <a:xfrm>
            <a:off x="381000" y="381000"/>
            <a:ext cx="15407291"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752" name="Rounded Rectangle"/>
          <p:cNvSpPr>
            <a:spLocks noGrp="1"/>
          </p:cNvSpPr>
          <p:nvPr>
            <p:ph type="body" sz="quarter" idx="19"/>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753" name="C"/>
          <p:cNvSpPr txBox="1">
            <a:spLocks noGrp="1"/>
          </p:cNvSpPr>
          <p:nvPr>
            <p:ph type="body" sz="quarter" idx="20"/>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7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46">
    <p:bg>
      <p:bgPr>
        <a:solidFill>
          <a:srgbClr val="18242E"/>
        </a:solidFill>
        <a:effectLst/>
      </p:bgPr>
    </p:bg>
    <p:spTree>
      <p:nvGrpSpPr>
        <p:cNvPr id="1" name=""/>
        <p:cNvGrpSpPr/>
        <p:nvPr/>
      </p:nvGrpSpPr>
      <p:grpSpPr>
        <a:xfrm>
          <a:off x="0" y="0"/>
          <a:ext cx="0" cy="0"/>
          <a:chOff x="0" y="0"/>
          <a:chExt cx="0" cy="0"/>
        </a:xfrm>
      </p:grpSpPr>
      <p:sp>
        <p:nvSpPr>
          <p:cNvPr id="761" name="Image"/>
          <p:cNvSpPr>
            <a:spLocks noGrp="1"/>
          </p:cNvSpPr>
          <p:nvPr>
            <p:ph type="pic" sz="quarter" idx="13"/>
          </p:nvPr>
        </p:nvSpPr>
        <p:spPr>
          <a:xfrm>
            <a:off x="12450175" y="3952484"/>
            <a:ext cx="10100850" cy="5811032"/>
          </a:xfrm>
          <a:prstGeom prst="rect">
            <a:avLst/>
          </a:prstGeom>
        </p:spPr>
        <p:txBody>
          <a:bodyPr lIns="91439" tIns="45719" rIns="91439" bIns="45719">
            <a:noAutofit/>
          </a:bodyPr>
          <a:lstStyle/>
          <a:p>
            <a:endParaRPr/>
          </a:p>
        </p:txBody>
      </p:sp>
      <p:sp>
        <p:nvSpPr>
          <p:cNvPr id="762" name="Rectangle"/>
          <p:cNvSpPr>
            <a:spLocks noGrp="1"/>
          </p:cNvSpPr>
          <p:nvPr>
            <p:ph type="body" idx="14"/>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763" name="Cultivation…"/>
          <p:cNvSpPr txBox="1">
            <a:spLocks noGrp="1"/>
          </p:cNvSpPr>
          <p:nvPr>
            <p:ph type="body" sz="quarter" idx="15"/>
          </p:nvPr>
        </p:nvSpPr>
        <p:spPr>
          <a:xfrm>
            <a:off x="14094079" y="10475243"/>
            <a:ext cx="6813044" cy="196850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Cultivation</a:t>
            </a:r>
          </a:p>
          <a:p>
            <a:pPr algn="ctr"/>
            <a:r>
              <a:t>The traditional method of planting coffee is to place 20 seeds in each hole at the beginning of the rainy season</a:t>
            </a:r>
          </a:p>
        </p:txBody>
      </p:sp>
      <p:sp>
        <p:nvSpPr>
          <p:cNvPr id="764" name="Image"/>
          <p:cNvSpPr>
            <a:spLocks noGrp="1"/>
          </p:cNvSpPr>
          <p:nvPr>
            <p:ph type="pic" sz="quarter" idx="16"/>
          </p:nvPr>
        </p:nvSpPr>
        <p:spPr>
          <a:xfrm>
            <a:off x="1629775" y="3952484"/>
            <a:ext cx="10100850" cy="5811032"/>
          </a:xfrm>
          <a:prstGeom prst="rect">
            <a:avLst/>
          </a:prstGeom>
        </p:spPr>
        <p:txBody>
          <a:bodyPr lIns="91439" tIns="45719" rIns="91439" bIns="45719">
            <a:noAutofit/>
          </a:bodyPr>
          <a:lstStyle/>
          <a:p>
            <a:endParaRPr/>
          </a:p>
        </p:txBody>
      </p:sp>
      <p:sp>
        <p:nvSpPr>
          <p:cNvPr id="765" name="History…"/>
          <p:cNvSpPr txBox="1">
            <a:spLocks noGrp="1"/>
          </p:cNvSpPr>
          <p:nvPr>
            <p:ph type="body" sz="quarter" idx="17"/>
          </p:nvPr>
        </p:nvSpPr>
        <p:spPr>
          <a:xfrm>
            <a:off x="3273678" y="10475243"/>
            <a:ext cx="6813044" cy="196850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History</a:t>
            </a:r>
          </a:p>
          <a:p>
            <a:pPr algn="ctr"/>
            <a:r>
              <a:t>According to legend, ancestors of today's Oromo people in a region of Kaffa in Ethiopia were believed</a:t>
            </a:r>
          </a:p>
        </p:txBody>
      </p:sp>
      <p:sp>
        <p:nvSpPr>
          <p:cNvPr id="766" name="I’d rather take coffee than compliments just now."/>
          <p:cNvSpPr txBox="1">
            <a:spLocks noGrp="1"/>
          </p:cNvSpPr>
          <p:nvPr>
            <p:ph type="body" sz="quarter" idx="18"/>
          </p:nvPr>
        </p:nvSpPr>
        <p:spPr>
          <a:xfrm>
            <a:off x="2248857" y="1178381"/>
            <a:ext cx="20660391" cy="146050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I’d rather take coffee than compliments </a:t>
            </a:r>
            <a:r>
              <a:t>just now</a:t>
            </a:r>
            <a:r>
              <a:rPr>
                <a:solidFill>
                  <a:srgbClr val="FFFFFF"/>
                </a:solidFill>
              </a:rPr>
              <a:t>.</a:t>
            </a:r>
          </a:p>
        </p:txBody>
      </p:sp>
      <p:sp>
        <p:nvSpPr>
          <p:cNvPr id="767" name="Image"/>
          <p:cNvSpPr>
            <a:spLocks noGrp="1"/>
          </p:cNvSpPr>
          <p:nvPr>
            <p:ph type="pic" sz="quarter" idx="19"/>
          </p:nvPr>
        </p:nvSpPr>
        <p:spPr>
          <a:xfrm>
            <a:off x="2824755" y="4269891"/>
            <a:ext cx="7710960" cy="4874592"/>
          </a:xfrm>
          <a:prstGeom prst="rect">
            <a:avLst/>
          </a:prstGeom>
        </p:spPr>
        <p:txBody>
          <a:bodyPr lIns="91439" tIns="45719" rIns="91439" bIns="45719">
            <a:noAutofit/>
          </a:bodyPr>
          <a:lstStyle/>
          <a:p>
            <a:endParaRPr/>
          </a:p>
        </p:txBody>
      </p:sp>
      <p:sp>
        <p:nvSpPr>
          <p:cNvPr id="768" name="Image"/>
          <p:cNvSpPr>
            <a:spLocks noGrp="1"/>
          </p:cNvSpPr>
          <p:nvPr>
            <p:ph type="pic" sz="quarter" idx="20"/>
          </p:nvPr>
        </p:nvSpPr>
        <p:spPr>
          <a:xfrm>
            <a:off x="13645157" y="4269891"/>
            <a:ext cx="7710960" cy="4874592"/>
          </a:xfrm>
          <a:prstGeom prst="rect">
            <a:avLst/>
          </a:prstGeom>
        </p:spPr>
        <p:txBody>
          <a:bodyPr lIns="91439" tIns="45719" rIns="91439" bIns="45719">
            <a:noAutofit/>
          </a:bodyPr>
          <a:lstStyle/>
          <a:p>
            <a:endParaRPr/>
          </a:p>
        </p:txBody>
      </p:sp>
      <p:sp>
        <p:nvSpPr>
          <p:cNvPr id="769" name="Rounded Rectangle"/>
          <p:cNvSpPr>
            <a:spLocks noGrp="1"/>
          </p:cNvSpPr>
          <p:nvPr>
            <p:ph type="body" sz="quarter" idx="21"/>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770" name="C"/>
          <p:cNvSpPr txBox="1">
            <a:spLocks noGrp="1"/>
          </p:cNvSpPr>
          <p:nvPr>
            <p:ph type="body" sz="quarter" idx="22"/>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7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47">
    <p:bg>
      <p:bgPr>
        <a:solidFill>
          <a:srgbClr val="18242E"/>
        </a:solidFill>
        <a:effectLst/>
      </p:bgPr>
    </p:bg>
    <p:spTree>
      <p:nvGrpSpPr>
        <p:cNvPr id="1" name=""/>
        <p:cNvGrpSpPr/>
        <p:nvPr/>
      </p:nvGrpSpPr>
      <p:grpSpPr>
        <a:xfrm>
          <a:off x="0" y="0"/>
          <a:ext cx="0" cy="0"/>
          <a:chOff x="0" y="0"/>
          <a:chExt cx="0" cy="0"/>
        </a:xfrm>
      </p:grpSpPr>
      <p:sp>
        <p:nvSpPr>
          <p:cNvPr id="778" name="Rectangle"/>
          <p:cNvSpPr>
            <a:spLocks noGrp="1"/>
          </p:cNvSpPr>
          <p:nvPr>
            <p:ph type="body" idx="13"/>
          </p:nvPr>
        </p:nvSpPr>
        <p:spPr>
          <a:xfrm>
            <a:off x="11028697" y="-25400"/>
            <a:ext cx="13345602" cy="13766800"/>
          </a:xfrm>
          <a:prstGeom prst="rect">
            <a:avLst/>
          </a:prstGeom>
          <a:solidFill>
            <a:srgbClr val="FFFFFF"/>
          </a:solidFill>
          <a:effectLst>
            <a:outerShdw blurRad="38100" dist="25400" dir="5400000" rotWithShape="0">
              <a:srgbClr val="000000">
                <a:alpha val="50000"/>
              </a:srgbClr>
            </a:outerShdw>
          </a:effectLst>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779" name="Rectangle"/>
          <p:cNvSpPr>
            <a:spLocks noGrp="1"/>
          </p:cNvSpPr>
          <p:nvPr>
            <p:ph type="body" sz="half" idx="14"/>
          </p:nvPr>
        </p:nvSpPr>
        <p:spPr>
          <a:xfrm>
            <a:off x="381000" y="381000"/>
            <a:ext cx="10265941"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780" name="If I asked for a cup of coffee, someone would search for the double meaning."/>
          <p:cNvSpPr txBox="1">
            <a:spLocks noGrp="1"/>
          </p:cNvSpPr>
          <p:nvPr>
            <p:ph type="body" sz="quarter" idx="15"/>
          </p:nvPr>
        </p:nvSpPr>
        <p:spPr>
          <a:xfrm>
            <a:off x="2717200" y="3006814"/>
            <a:ext cx="6578164" cy="757555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If I asked for a cup of coffee, </a:t>
            </a:r>
            <a:r>
              <a:t>someone would search for the double meaning</a:t>
            </a:r>
            <a:r>
              <a:rPr>
                <a:solidFill>
                  <a:srgbClr val="FFFFFF"/>
                </a:solidFill>
              </a:rPr>
              <a:t>.</a:t>
            </a:r>
          </a:p>
        </p:txBody>
      </p:sp>
      <p:sp>
        <p:nvSpPr>
          <p:cNvPr id="781" name="Line"/>
          <p:cNvSpPr>
            <a:spLocks noGrp="1"/>
          </p:cNvSpPr>
          <p:nvPr>
            <p:ph type="body" sz="quarter" idx="16"/>
          </p:nvPr>
        </p:nvSpPr>
        <p:spPr>
          <a:xfrm>
            <a:off x="2873287" y="11028491"/>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782" name="Image"/>
          <p:cNvSpPr>
            <a:spLocks noGrp="1"/>
          </p:cNvSpPr>
          <p:nvPr>
            <p:ph type="pic" idx="17"/>
          </p:nvPr>
        </p:nvSpPr>
        <p:spPr>
          <a:xfrm>
            <a:off x="12848461" y="1466475"/>
            <a:ext cx="9706074" cy="17033896"/>
          </a:xfrm>
          <a:prstGeom prst="rect">
            <a:avLst/>
          </a:prstGeom>
        </p:spPr>
        <p:txBody>
          <a:bodyPr lIns="91439" tIns="45719" rIns="91439" bIns="45719">
            <a:noAutofit/>
          </a:bodyPr>
          <a:lstStyle/>
          <a:p>
            <a:endParaRPr/>
          </a:p>
        </p:txBody>
      </p:sp>
      <p:sp>
        <p:nvSpPr>
          <p:cNvPr id="783" name="Image"/>
          <p:cNvSpPr>
            <a:spLocks noGrp="1"/>
          </p:cNvSpPr>
          <p:nvPr>
            <p:ph type="pic" sz="half" idx="18"/>
          </p:nvPr>
        </p:nvSpPr>
        <p:spPr>
          <a:xfrm>
            <a:off x="14325675" y="3365986"/>
            <a:ext cx="6628125" cy="11700709"/>
          </a:xfrm>
          <a:prstGeom prst="rect">
            <a:avLst/>
          </a:prstGeom>
        </p:spPr>
        <p:txBody>
          <a:bodyPr lIns="91439" tIns="45719" rIns="91439" bIns="45719">
            <a:noAutofit/>
          </a:bodyPr>
          <a:lstStyle/>
          <a:p>
            <a:endParaRPr/>
          </a:p>
        </p:txBody>
      </p:sp>
      <p:sp>
        <p:nvSpPr>
          <p:cNvPr id="784" name="Rounded Rectangle"/>
          <p:cNvSpPr>
            <a:spLocks noGrp="1"/>
          </p:cNvSpPr>
          <p:nvPr>
            <p:ph type="body" sz="quarter" idx="19"/>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785" name="C"/>
          <p:cNvSpPr txBox="1">
            <a:spLocks noGrp="1"/>
          </p:cNvSpPr>
          <p:nvPr>
            <p:ph type="body" sz="quarter" idx="20"/>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7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48">
    <p:bg>
      <p:bgPr>
        <a:solidFill>
          <a:srgbClr val="18242E"/>
        </a:solidFill>
        <a:effectLst/>
      </p:bgPr>
    </p:bg>
    <p:spTree>
      <p:nvGrpSpPr>
        <p:cNvPr id="1" name=""/>
        <p:cNvGrpSpPr/>
        <p:nvPr/>
      </p:nvGrpSpPr>
      <p:grpSpPr>
        <a:xfrm>
          <a:off x="0" y="0"/>
          <a:ext cx="0" cy="0"/>
          <a:chOff x="0" y="0"/>
          <a:chExt cx="0" cy="0"/>
        </a:xfrm>
      </p:grpSpPr>
      <p:sp>
        <p:nvSpPr>
          <p:cNvPr id="793" name="Rectangle"/>
          <p:cNvSpPr/>
          <p:nvPr/>
        </p:nvSpPr>
        <p:spPr>
          <a:xfrm>
            <a:off x="381000" y="381000"/>
            <a:ext cx="23622000" cy="12954000"/>
          </a:xfrm>
          <a:prstGeom prst="rect">
            <a:avLst/>
          </a:prstGeom>
          <a:ln w="12700">
            <a:solidFill>
              <a:srgbClr val="FFFFFF">
                <a:alpha val="15000"/>
              </a:srgbClr>
            </a:solidFill>
            <a:miter lim="400000"/>
          </a:ln>
        </p:spPr>
        <p:txBody>
          <a:bodyPr lIns="50800" tIns="50800" rIns="50800" bIns="50800" anchor="ctr"/>
          <a:lstStyle/>
          <a:p>
            <a:pPr algn="ctr">
              <a:lnSpc>
                <a:spcPct val="100000"/>
              </a:lnSpc>
              <a:defRPr sz="3200" spc="0">
                <a:latin typeface="Helvetica Light"/>
                <a:ea typeface="Helvetica Light"/>
                <a:cs typeface="Helvetica Light"/>
                <a:sym typeface="Helvetica Light"/>
              </a:defRPr>
            </a:pPr>
            <a:endParaRPr/>
          </a:p>
        </p:txBody>
      </p:sp>
      <p:sp>
        <p:nvSpPr>
          <p:cNvPr id="794" name="Cultivation…"/>
          <p:cNvSpPr txBox="1">
            <a:spLocks noGrp="1"/>
          </p:cNvSpPr>
          <p:nvPr>
            <p:ph type="body" sz="quarter" idx="13"/>
          </p:nvPr>
        </p:nvSpPr>
        <p:spPr>
          <a:xfrm>
            <a:off x="17295841" y="5701878"/>
            <a:ext cx="5741312" cy="2482851"/>
          </a:xfrm>
          <a:prstGeom prst="rect">
            <a:avLst/>
          </a:prstGeom>
        </p:spPr>
        <p:txBody>
          <a:bodyPr>
            <a:spAutoFit/>
          </a:bodyPr>
          <a:lstStyle/>
          <a:p>
            <a:pPr>
              <a:defRPr>
                <a:solidFill>
                  <a:srgbClr val="5AFCEB"/>
                </a:solidFill>
              </a:defRPr>
            </a:pPr>
            <a:r>
              <a:rPr b="1" cap="all">
                <a:latin typeface="+mj-lt"/>
                <a:ea typeface="+mj-ea"/>
                <a:cs typeface="+mj-cs"/>
                <a:sym typeface="Montserrat-Black"/>
              </a:rPr>
              <a:t>Cultivation</a:t>
            </a:r>
          </a:p>
          <a:p>
            <a:r>
              <a:t>The traditional method of planting coffee is to place 20 seeds in each hole at the beginning of the rainy season</a:t>
            </a:r>
          </a:p>
        </p:txBody>
      </p:sp>
      <p:sp>
        <p:nvSpPr>
          <p:cNvPr id="795" name="Rounded Rectangle"/>
          <p:cNvSpPr>
            <a:spLocks noGrp="1"/>
          </p:cNvSpPr>
          <p:nvPr>
            <p:ph type="body" sz="quarter" idx="14"/>
          </p:nvPr>
        </p:nvSpPr>
        <p:spPr>
          <a:xfrm rot="18900000">
            <a:off x="15797009" y="6197052"/>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796" name="02"/>
          <p:cNvSpPr txBox="1">
            <a:spLocks noGrp="1"/>
          </p:cNvSpPr>
          <p:nvPr>
            <p:ph type="body" sz="quarter" idx="15"/>
          </p:nvPr>
        </p:nvSpPr>
        <p:spPr>
          <a:xfrm>
            <a:off x="15890713" y="6312818"/>
            <a:ext cx="813138"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02</a:t>
            </a:r>
          </a:p>
        </p:txBody>
      </p:sp>
      <p:sp>
        <p:nvSpPr>
          <p:cNvPr id="797" name="Biology…"/>
          <p:cNvSpPr txBox="1">
            <a:spLocks noGrp="1"/>
          </p:cNvSpPr>
          <p:nvPr>
            <p:ph type="body" sz="quarter" idx="16"/>
          </p:nvPr>
        </p:nvSpPr>
        <p:spPr>
          <a:xfrm>
            <a:off x="17212485" y="9440609"/>
            <a:ext cx="5741312" cy="1968501"/>
          </a:xfrm>
          <a:prstGeom prst="rect">
            <a:avLst/>
          </a:prstGeom>
        </p:spPr>
        <p:txBody>
          <a:bodyPr>
            <a:spAutoFit/>
          </a:bodyPr>
          <a:lstStyle/>
          <a:p>
            <a:pPr>
              <a:defRPr>
                <a:solidFill>
                  <a:srgbClr val="5AFCEB"/>
                </a:solidFill>
              </a:defRPr>
            </a:pPr>
            <a:r>
              <a:rPr b="1" cap="all">
                <a:latin typeface="+mj-lt"/>
                <a:ea typeface="+mj-ea"/>
                <a:cs typeface="+mj-cs"/>
                <a:sym typeface="Montserrat-Black"/>
              </a:rPr>
              <a:t>Biology</a:t>
            </a:r>
          </a:p>
          <a:p>
            <a:r>
              <a:t>Several species of shrub of the genus Coffea produce the berries from which coffee is extracted.</a:t>
            </a:r>
          </a:p>
        </p:txBody>
      </p:sp>
      <p:sp>
        <p:nvSpPr>
          <p:cNvPr id="798" name="Rounded Rectangle"/>
          <p:cNvSpPr>
            <a:spLocks noGrp="1"/>
          </p:cNvSpPr>
          <p:nvPr>
            <p:ph type="body" sz="quarter" idx="17"/>
          </p:nvPr>
        </p:nvSpPr>
        <p:spPr>
          <a:xfrm rot="18900000">
            <a:off x="15713654" y="989918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799" name="03"/>
          <p:cNvSpPr txBox="1">
            <a:spLocks noGrp="1"/>
          </p:cNvSpPr>
          <p:nvPr>
            <p:ph type="body" sz="quarter" idx="18"/>
          </p:nvPr>
        </p:nvSpPr>
        <p:spPr>
          <a:xfrm>
            <a:off x="15807359" y="10014953"/>
            <a:ext cx="813137"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03</a:t>
            </a:r>
          </a:p>
        </p:txBody>
      </p:sp>
      <p:sp>
        <p:nvSpPr>
          <p:cNvPr id="800" name="Image"/>
          <p:cNvSpPr>
            <a:spLocks noGrp="1"/>
          </p:cNvSpPr>
          <p:nvPr>
            <p:ph type="pic" sz="half" idx="19"/>
          </p:nvPr>
        </p:nvSpPr>
        <p:spPr>
          <a:xfrm>
            <a:off x="8467638" y="816001"/>
            <a:ext cx="7448724" cy="13072306"/>
          </a:xfrm>
          <a:prstGeom prst="rect">
            <a:avLst/>
          </a:prstGeom>
        </p:spPr>
        <p:txBody>
          <a:bodyPr lIns="91439" tIns="45719" rIns="91439" bIns="45719">
            <a:noAutofit/>
          </a:bodyPr>
          <a:lstStyle/>
          <a:p>
            <a:endParaRPr/>
          </a:p>
        </p:txBody>
      </p:sp>
      <p:sp>
        <p:nvSpPr>
          <p:cNvPr id="801" name="Image"/>
          <p:cNvSpPr>
            <a:spLocks noGrp="1"/>
          </p:cNvSpPr>
          <p:nvPr>
            <p:ph type="pic" sz="quarter" idx="20"/>
          </p:nvPr>
        </p:nvSpPr>
        <p:spPr>
          <a:xfrm>
            <a:off x="9601295" y="2273740"/>
            <a:ext cx="5086616" cy="8979463"/>
          </a:xfrm>
          <a:prstGeom prst="rect">
            <a:avLst/>
          </a:prstGeom>
        </p:spPr>
        <p:txBody>
          <a:bodyPr lIns="91439" tIns="45719" rIns="91439" bIns="45719">
            <a:noAutofit/>
          </a:bodyPr>
          <a:lstStyle/>
          <a:p>
            <a:endParaRPr/>
          </a:p>
        </p:txBody>
      </p:sp>
      <p:sp>
        <p:nvSpPr>
          <p:cNvPr id="802" name="History…"/>
          <p:cNvSpPr txBox="1">
            <a:spLocks noGrp="1"/>
          </p:cNvSpPr>
          <p:nvPr>
            <p:ph type="body" sz="quarter" idx="21"/>
          </p:nvPr>
        </p:nvSpPr>
        <p:spPr>
          <a:xfrm>
            <a:off x="17295841" y="1999743"/>
            <a:ext cx="5652019" cy="1968501"/>
          </a:xfrm>
          <a:prstGeom prst="rect">
            <a:avLst/>
          </a:prstGeom>
        </p:spPr>
        <p:txBody>
          <a:bodyPr>
            <a:spAutoFit/>
          </a:bodyPr>
          <a:lstStyle/>
          <a:p>
            <a:pPr>
              <a:defRPr>
                <a:solidFill>
                  <a:srgbClr val="5AFCEB"/>
                </a:solidFill>
              </a:defRPr>
            </a:pPr>
            <a:r>
              <a:rPr b="1" cap="all">
                <a:latin typeface="+mj-lt"/>
                <a:ea typeface="+mj-ea"/>
                <a:cs typeface="+mj-cs"/>
                <a:sym typeface="Montserrat-Black"/>
              </a:rPr>
              <a:t>History</a:t>
            </a:r>
          </a:p>
          <a:p>
            <a:r>
              <a:t>According to legend, ancestors of today's Oromo people in a region of Kaffa in Ethiopia were believed</a:t>
            </a:r>
          </a:p>
        </p:txBody>
      </p:sp>
      <p:sp>
        <p:nvSpPr>
          <p:cNvPr id="803" name="Rounded Rectangle"/>
          <p:cNvSpPr>
            <a:spLocks noGrp="1"/>
          </p:cNvSpPr>
          <p:nvPr>
            <p:ph type="body" sz="quarter" idx="22"/>
          </p:nvPr>
        </p:nvSpPr>
        <p:spPr>
          <a:xfrm rot="18900000">
            <a:off x="15797009" y="249491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804" name="01"/>
          <p:cNvSpPr txBox="1">
            <a:spLocks noGrp="1"/>
          </p:cNvSpPr>
          <p:nvPr>
            <p:ph type="body" sz="quarter" idx="23"/>
          </p:nvPr>
        </p:nvSpPr>
        <p:spPr>
          <a:xfrm>
            <a:off x="15890713" y="2610683"/>
            <a:ext cx="813138"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01</a:t>
            </a:r>
          </a:p>
        </p:txBody>
      </p:sp>
      <p:sp>
        <p:nvSpPr>
          <p:cNvPr id="805" name="Time it takes to brew the first pot of coffee in the morning."/>
          <p:cNvSpPr txBox="1">
            <a:spLocks noGrp="1"/>
          </p:cNvSpPr>
          <p:nvPr>
            <p:ph type="body" sz="quarter" idx="24"/>
          </p:nvPr>
        </p:nvSpPr>
        <p:spPr>
          <a:xfrm>
            <a:off x="2717200" y="3415161"/>
            <a:ext cx="5741311" cy="6352540"/>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Time it takes to brew the </a:t>
            </a:r>
            <a:r>
              <a:t>first pot of coffee in the morning.</a:t>
            </a:r>
          </a:p>
        </p:txBody>
      </p:sp>
      <p:sp>
        <p:nvSpPr>
          <p:cNvPr id="806" name="Line"/>
          <p:cNvSpPr>
            <a:spLocks noGrp="1"/>
          </p:cNvSpPr>
          <p:nvPr>
            <p:ph type="body" sz="quarter" idx="25"/>
          </p:nvPr>
        </p:nvSpPr>
        <p:spPr>
          <a:xfrm>
            <a:off x="2873287" y="10399459"/>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807" name="Rounded Rectangle"/>
          <p:cNvSpPr>
            <a:spLocks noGrp="1"/>
          </p:cNvSpPr>
          <p:nvPr>
            <p:ph type="body" sz="quarter" idx="26"/>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808" name="C"/>
          <p:cNvSpPr txBox="1">
            <a:spLocks noGrp="1"/>
          </p:cNvSpPr>
          <p:nvPr>
            <p:ph type="body" sz="quarter" idx="27"/>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8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49">
    <p:bg>
      <p:bgPr>
        <a:solidFill>
          <a:srgbClr val="18242E"/>
        </a:solidFill>
        <a:effectLst/>
      </p:bgPr>
    </p:bg>
    <p:spTree>
      <p:nvGrpSpPr>
        <p:cNvPr id="1" name=""/>
        <p:cNvGrpSpPr/>
        <p:nvPr/>
      </p:nvGrpSpPr>
      <p:grpSpPr>
        <a:xfrm>
          <a:off x="0" y="0"/>
          <a:ext cx="0" cy="0"/>
          <a:chOff x="0" y="0"/>
          <a:chExt cx="0" cy="0"/>
        </a:xfrm>
      </p:grpSpPr>
      <p:sp>
        <p:nvSpPr>
          <p:cNvPr id="816" name="Rectangle"/>
          <p:cNvSpPr>
            <a:spLocks noGrp="1"/>
          </p:cNvSpPr>
          <p:nvPr>
            <p:ph type="body" idx="13"/>
          </p:nvPr>
        </p:nvSpPr>
        <p:spPr>
          <a:xfrm>
            <a:off x="381000" y="381000"/>
            <a:ext cx="15407291"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817" name="Image"/>
          <p:cNvSpPr>
            <a:spLocks noGrp="1"/>
          </p:cNvSpPr>
          <p:nvPr>
            <p:ph type="pic" sz="quarter" idx="14"/>
          </p:nvPr>
        </p:nvSpPr>
        <p:spPr>
          <a:xfrm>
            <a:off x="5758372" y="1161590"/>
            <a:ext cx="5520694" cy="9688666"/>
          </a:xfrm>
          <a:prstGeom prst="rect">
            <a:avLst/>
          </a:prstGeom>
        </p:spPr>
        <p:txBody>
          <a:bodyPr lIns="91439" tIns="45719" rIns="91439" bIns="45719">
            <a:noAutofit/>
          </a:bodyPr>
          <a:lstStyle/>
          <a:p>
            <a:endParaRPr/>
          </a:p>
        </p:txBody>
      </p:sp>
      <p:sp>
        <p:nvSpPr>
          <p:cNvPr id="818" name="Image"/>
          <p:cNvSpPr>
            <a:spLocks noGrp="1"/>
          </p:cNvSpPr>
          <p:nvPr>
            <p:ph type="pic" sz="quarter" idx="15"/>
          </p:nvPr>
        </p:nvSpPr>
        <p:spPr>
          <a:xfrm>
            <a:off x="6598593" y="2242007"/>
            <a:ext cx="3769994" cy="6655217"/>
          </a:xfrm>
          <a:prstGeom prst="rect">
            <a:avLst/>
          </a:prstGeom>
        </p:spPr>
        <p:txBody>
          <a:bodyPr lIns="91439" tIns="45719" rIns="91439" bIns="45719">
            <a:noAutofit/>
          </a:bodyPr>
          <a:lstStyle/>
          <a:p>
            <a:endParaRPr/>
          </a:p>
        </p:txBody>
      </p:sp>
      <p:sp>
        <p:nvSpPr>
          <p:cNvPr id="819" name="Rectangle"/>
          <p:cNvSpPr>
            <a:spLocks noGrp="1"/>
          </p:cNvSpPr>
          <p:nvPr>
            <p:ph type="body" sz="half" idx="16"/>
          </p:nvPr>
        </p:nvSpPr>
        <p:spPr>
          <a:xfrm>
            <a:off x="16246298" y="-25400"/>
            <a:ext cx="8128001" cy="13766800"/>
          </a:xfrm>
          <a:prstGeom prst="rect">
            <a:avLst/>
          </a:prstGeom>
          <a:solidFill>
            <a:srgbClr val="FFFFFF"/>
          </a:solidFill>
          <a:effectLst>
            <a:outerShdw blurRad="38100" dist="25400" dir="5400000" rotWithShape="0">
              <a:srgbClr val="000000">
                <a:alpha val="50000"/>
              </a:srgbClr>
            </a:outerShdw>
          </a:effectLst>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820" name="Coffee is a brewed drink prepared from roasted coffee beans, which are the seeds of berries from the Coffea plant. The genus Coffea is native to tropical…"/>
          <p:cNvSpPr txBox="1">
            <a:spLocks noGrp="1"/>
          </p:cNvSpPr>
          <p:nvPr>
            <p:ph type="body" sz="quarter" idx="17"/>
          </p:nvPr>
        </p:nvSpPr>
        <p:spPr>
          <a:xfrm>
            <a:off x="17220043" y="1099006"/>
            <a:ext cx="5428390" cy="11912601"/>
          </a:xfrm>
          <a:prstGeom prst="rect">
            <a:avLst/>
          </a:prstGeom>
        </p:spPr>
        <p:txBody>
          <a:bodyPr>
            <a:spAutoFit/>
          </a:bodyPr>
          <a:lstStyle/>
          <a:p>
            <a:pPr>
              <a:defRPr sz="2600" cap="all" spc="130">
                <a:solidFill>
                  <a:srgbClr val="18242E"/>
                </a:solidFill>
                <a:latin typeface="Montserrat Bold"/>
                <a:ea typeface="Montserrat Bold"/>
                <a:cs typeface="Montserrat Bold"/>
                <a:sym typeface="Montserrat Bold"/>
              </a:defRPr>
            </a:pPr>
            <a:r>
              <a:t>Coffee is a brewed drink prepared from roasted coffee beans, which are the seeds of berries from the Coffea plant. The genus Coffea is native to tropical</a:t>
            </a:r>
          </a:p>
          <a:p>
            <a:pPr>
              <a:defRPr>
                <a:solidFill>
                  <a:srgbClr val="18242E"/>
                </a:solidFill>
              </a:defRPr>
            </a:pPr>
            <a:endParaRPr/>
          </a:p>
          <a:p>
            <a:pPr>
              <a:defRPr>
                <a:solidFill>
                  <a:srgbClr val="18242E"/>
                </a:solidFill>
              </a:defRPr>
            </a:pPr>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a:t>
            </a:r>
          </a:p>
        </p:txBody>
      </p:sp>
      <p:sp>
        <p:nvSpPr>
          <p:cNvPr id="821" name="History…"/>
          <p:cNvSpPr txBox="1">
            <a:spLocks noGrp="1"/>
          </p:cNvSpPr>
          <p:nvPr>
            <p:ph type="body" sz="quarter" idx="18"/>
          </p:nvPr>
        </p:nvSpPr>
        <p:spPr>
          <a:xfrm>
            <a:off x="3217813" y="10957843"/>
            <a:ext cx="10601811" cy="145415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History</a:t>
            </a:r>
          </a:p>
          <a:p>
            <a:pPr algn="ctr"/>
            <a:r>
              <a:t>According to legend, ancestors of today's Oromo people in a region of Kaffa in Ethiopia were believed</a:t>
            </a:r>
          </a:p>
        </p:txBody>
      </p:sp>
      <p:sp>
        <p:nvSpPr>
          <p:cNvPr id="822" name="Rounded Rectangle"/>
          <p:cNvSpPr>
            <a:spLocks noGrp="1"/>
          </p:cNvSpPr>
          <p:nvPr>
            <p:ph type="body" sz="quarter" idx="19"/>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823" name="C"/>
          <p:cNvSpPr txBox="1">
            <a:spLocks noGrp="1"/>
          </p:cNvSpPr>
          <p:nvPr>
            <p:ph type="body" sz="quarter" idx="20"/>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8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05">
    <p:spTree>
      <p:nvGrpSpPr>
        <p:cNvPr id="1" name=""/>
        <p:cNvGrpSpPr/>
        <p:nvPr/>
      </p:nvGrpSpPr>
      <p:grpSpPr>
        <a:xfrm>
          <a:off x="0" y="0"/>
          <a:ext cx="0" cy="0"/>
          <a:chOff x="0" y="0"/>
          <a:chExt cx="0" cy="0"/>
        </a:xfrm>
      </p:grpSpPr>
      <p:sp>
        <p:nvSpPr>
          <p:cNvPr id="69" name="Image"/>
          <p:cNvSpPr>
            <a:spLocks noGrp="1"/>
          </p:cNvSpPr>
          <p:nvPr>
            <p:ph type="pic" idx="13"/>
          </p:nvPr>
        </p:nvSpPr>
        <p:spPr>
          <a:xfrm>
            <a:off x="2976" y="0"/>
            <a:ext cx="24378048" cy="13716000"/>
          </a:xfrm>
          <a:prstGeom prst="rect">
            <a:avLst/>
          </a:prstGeom>
        </p:spPr>
        <p:txBody>
          <a:bodyPr lIns="91439" tIns="45719" rIns="91439" bIns="45719">
            <a:noAutofit/>
          </a:bodyPr>
          <a:lstStyle/>
          <a:p>
            <a:endParaRPr/>
          </a:p>
        </p:txBody>
      </p:sp>
      <p:sp>
        <p:nvSpPr>
          <p:cNvPr id="70" name="Rectangle"/>
          <p:cNvSpPr>
            <a:spLocks noGrp="1"/>
          </p:cNvSpPr>
          <p:nvPr>
            <p:ph type="body" idx="14"/>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71" name="Rounded Rectangle"/>
          <p:cNvSpPr>
            <a:spLocks noGrp="1"/>
          </p:cNvSpPr>
          <p:nvPr>
            <p:ph type="body" sz="quarter" idx="15"/>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72" name="01"/>
          <p:cNvSpPr txBox="1">
            <a:spLocks noGrp="1"/>
          </p:cNvSpPr>
          <p:nvPr>
            <p:ph type="body" sz="quarter" idx="16"/>
          </p:nvPr>
        </p:nvSpPr>
        <p:spPr>
          <a:xfrm>
            <a:off x="4463181" y="2374048"/>
            <a:ext cx="2933701" cy="3200401"/>
          </a:xfrm>
          <a:prstGeom prst="rect">
            <a:avLst/>
          </a:prstGeom>
        </p:spPr>
        <p:txBody>
          <a:bodyPr wrap="none" anchor="ctr">
            <a:spAutoFit/>
          </a:bodyPr>
          <a:lstStyle>
            <a:lvl1pPr>
              <a:lnSpc>
                <a:spcPct val="90000"/>
              </a:lnSpc>
              <a:defRPr sz="20000" cap="all" spc="1000">
                <a:solidFill>
                  <a:srgbClr val="5AFCEB"/>
                </a:solidFill>
              </a:defRPr>
            </a:lvl1pPr>
          </a:lstStyle>
          <a:p>
            <a:r>
              <a:t>01</a:t>
            </a:r>
          </a:p>
        </p:txBody>
      </p:sp>
      <p:sp>
        <p:nvSpPr>
          <p:cNvPr id="73" name="C"/>
          <p:cNvSpPr txBox="1">
            <a:spLocks noGrp="1"/>
          </p:cNvSpPr>
          <p:nvPr>
            <p:ph type="body" sz="quarter" idx="17"/>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74" name="Everybody should…"/>
          <p:cNvSpPr txBox="1">
            <a:spLocks noGrp="1"/>
          </p:cNvSpPr>
          <p:nvPr>
            <p:ph type="body" sz="half" idx="18"/>
          </p:nvPr>
        </p:nvSpPr>
        <p:spPr>
          <a:xfrm>
            <a:off x="7719859" y="2847047"/>
            <a:ext cx="13259608" cy="5844541"/>
          </a:xfrm>
          <a:prstGeom prst="rect">
            <a:avLst/>
          </a:prstGeom>
        </p:spPr>
        <p:txBody>
          <a:bodyPr anchor="ctr">
            <a:spAutoFit/>
          </a:bodyPr>
          <a:lstStyle/>
          <a:p>
            <a:pPr>
              <a:lnSpc>
                <a:spcPct val="80000"/>
              </a:lnSpc>
              <a:defRPr sz="10000" spc="0">
                <a:latin typeface="Playfair Display"/>
                <a:ea typeface="Playfair Display"/>
                <a:cs typeface="Playfair Display"/>
                <a:sym typeface="Playfair Display"/>
              </a:defRPr>
            </a:pPr>
            <a:r>
              <a:t>Everybody should </a:t>
            </a:r>
          </a:p>
          <a:p>
            <a:pPr>
              <a:lnSpc>
                <a:spcPct val="80000"/>
              </a:lnSpc>
              <a:defRPr sz="10000" spc="0">
                <a:latin typeface="Playfair Display"/>
                <a:ea typeface="Playfair Display"/>
                <a:cs typeface="Playfair Display"/>
                <a:sym typeface="Playfair Display"/>
              </a:defRPr>
            </a:pPr>
            <a:r>
              <a:t>believe in </a:t>
            </a:r>
            <a:r>
              <a:rPr>
                <a:solidFill>
                  <a:srgbClr val="5AFCEB"/>
                </a:solidFill>
              </a:rPr>
              <a:t>something.</a:t>
            </a:r>
          </a:p>
          <a:p>
            <a:pPr>
              <a:lnSpc>
                <a:spcPct val="80000"/>
              </a:lnSpc>
              <a:defRPr sz="10000" spc="0">
                <a:latin typeface="Playfair Display"/>
                <a:ea typeface="Playfair Display"/>
                <a:cs typeface="Playfair Display"/>
                <a:sym typeface="Playfair Display"/>
              </a:defRPr>
            </a:pPr>
            <a:r>
              <a:t>I believe i’ll have </a:t>
            </a:r>
          </a:p>
          <a:p>
            <a:pPr>
              <a:lnSpc>
                <a:spcPct val="80000"/>
              </a:lnSpc>
              <a:defRPr sz="10000" spc="0">
                <a:latin typeface="Playfair Display"/>
                <a:ea typeface="Playfair Display"/>
                <a:cs typeface="Playfair Display"/>
                <a:sym typeface="Playfair Display"/>
              </a:defRPr>
            </a:pPr>
            <a:r>
              <a:rPr>
                <a:solidFill>
                  <a:srgbClr val="5AFCEB"/>
                </a:solidFill>
              </a:rPr>
              <a:t>another coffee</a:t>
            </a:r>
          </a:p>
        </p:txBody>
      </p:sp>
      <p:sp>
        <p:nvSpPr>
          <p:cNvPr id="75" name="Coffee is a brewed drink prepared from roasted coffee beans, which are the seeds of berries from the Coffea plant. The genus Coffea is native to tropical Africa, Madagascar, and the Comoros, Mauritius and Réunion in the Indian Ocean."/>
          <p:cNvSpPr txBox="1">
            <a:spLocks noGrp="1"/>
          </p:cNvSpPr>
          <p:nvPr>
            <p:ph type="body" sz="quarter" idx="19"/>
          </p:nvPr>
        </p:nvSpPr>
        <p:spPr>
          <a:xfrm>
            <a:off x="7792519" y="9510280"/>
            <a:ext cx="10620104" cy="2501901"/>
          </a:xfrm>
          <a:prstGeom prst="rect">
            <a:avLst/>
          </a:prstGeom>
        </p:spPr>
        <p:txBody>
          <a:bodyPr>
            <a:spAutoFit/>
          </a:bodyPr>
          <a:lstStyle>
            <a:lvl1pPr>
              <a:defRPr spc="330"/>
            </a:lvl1pPr>
          </a:lstStyle>
          <a:p>
            <a:r>
              <a:t>Coffee is a brewed drink prepared from roasted coffee beans, which are the seeds of berries from the Coffea plant. The genus Coffea is native to tropical Africa, Madagascar, and the Comoros, Mauritius and Réunion in the Indian Ocean.</a:t>
            </a:r>
          </a:p>
        </p:txBody>
      </p:sp>
      <p:sp>
        <p:nvSpPr>
          <p:cNvPr id="76" name="Line"/>
          <p:cNvSpPr>
            <a:spLocks noGrp="1"/>
          </p:cNvSpPr>
          <p:nvPr>
            <p:ph type="body" sz="quarter" idx="20"/>
          </p:nvPr>
        </p:nvSpPr>
        <p:spPr>
          <a:xfrm>
            <a:off x="7817182" y="8715199"/>
            <a:ext cx="8117012"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77" name="Line"/>
          <p:cNvSpPr>
            <a:spLocks noGrp="1"/>
          </p:cNvSpPr>
          <p:nvPr>
            <p:ph type="body" sz="quarter" idx="21"/>
          </p:nvPr>
        </p:nvSpPr>
        <p:spPr>
          <a:xfrm>
            <a:off x="13571131" y="5769318"/>
            <a:ext cx="5174911"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50">
    <p:bg>
      <p:bgPr>
        <a:solidFill>
          <a:srgbClr val="18242E"/>
        </a:solidFill>
        <a:effectLst/>
      </p:bgPr>
    </p:bg>
    <p:spTree>
      <p:nvGrpSpPr>
        <p:cNvPr id="1" name=""/>
        <p:cNvGrpSpPr/>
        <p:nvPr/>
      </p:nvGrpSpPr>
      <p:grpSpPr>
        <a:xfrm>
          <a:off x="0" y="0"/>
          <a:ext cx="0" cy="0"/>
          <a:chOff x="0" y="0"/>
          <a:chExt cx="0" cy="0"/>
        </a:xfrm>
      </p:grpSpPr>
      <p:sp>
        <p:nvSpPr>
          <p:cNvPr id="831"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832" name="I have measured out my life with coffee spoons."/>
          <p:cNvSpPr txBox="1">
            <a:spLocks noGrp="1"/>
          </p:cNvSpPr>
          <p:nvPr>
            <p:ph type="body" sz="quarter" idx="14"/>
          </p:nvPr>
        </p:nvSpPr>
        <p:spPr>
          <a:xfrm>
            <a:off x="2248857" y="1178381"/>
            <a:ext cx="20660391" cy="146050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t>I have measured </a:t>
            </a:r>
            <a:r>
              <a:rPr>
                <a:solidFill>
                  <a:srgbClr val="FFFFFF"/>
                </a:solidFill>
              </a:rPr>
              <a:t>out my life with coffee spoons.</a:t>
            </a:r>
          </a:p>
        </p:txBody>
      </p:sp>
      <p:sp>
        <p:nvSpPr>
          <p:cNvPr id="833" name="Image"/>
          <p:cNvSpPr>
            <a:spLocks noGrp="1"/>
          </p:cNvSpPr>
          <p:nvPr>
            <p:ph type="pic" sz="quarter" idx="15"/>
          </p:nvPr>
        </p:nvSpPr>
        <p:spPr>
          <a:xfrm>
            <a:off x="3350068" y="3195920"/>
            <a:ext cx="4462839" cy="7832160"/>
          </a:xfrm>
          <a:prstGeom prst="rect">
            <a:avLst/>
          </a:prstGeom>
        </p:spPr>
        <p:txBody>
          <a:bodyPr lIns="91439" tIns="45719" rIns="91439" bIns="45719">
            <a:noAutofit/>
          </a:bodyPr>
          <a:lstStyle/>
          <a:p>
            <a:endParaRPr/>
          </a:p>
        </p:txBody>
      </p:sp>
      <p:sp>
        <p:nvSpPr>
          <p:cNvPr id="834" name="Image"/>
          <p:cNvSpPr>
            <a:spLocks noGrp="1"/>
          </p:cNvSpPr>
          <p:nvPr>
            <p:ph type="pic" sz="quarter" idx="16"/>
          </p:nvPr>
        </p:nvSpPr>
        <p:spPr>
          <a:xfrm>
            <a:off x="4029289" y="4069312"/>
            <a:ext cx="3047603" cy="5379969"/>
          </a:xfrm>
          <a:prstGeom prst="rect">
            <a:avLst/>
          </a:prstGeom>
        </p:spPr>
        <p:txBody>
          <a:bodyPr lIns="91439" tIns="45719" rIns="91439" bIns="45719">
            <a:noAutofit/>
          </a:bodyPr>
          <a:lstStyle/>
          <a:p>
            <a:endParaRPr/>
          </a:p>
        </p:txBody>
      </p:sp>
      <p:sp>
        <p:nvSpPr>
          <p:cNvPr id="835" name="History…"/>
          <p:cNvSpPr txBox="1">
            <a:spLocks noGrp="1"/>
          </p:cNvSpPr>
          <p:nvPr>
            <p:ph type="body" sz="quarter" idx="17"/>
          </p:nvPr>
        </p:nvSpPr>
        <p:spPr>
          <a:xfrm>
            <a:off x="2675449" y="10957843"/>
            <a:ext cx="5812078" cy="196850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History</a:t>
            </a:r>
          </a:p>
          <a:p>
            <a:pPr algn="ctr"/>
            <a:r>
              <a:t>According to legend, ancestors of today's Oromo people in a region of Kaffa in Ethiopia were believed</a:t>
            </a:r>
          </a:p>
        </p:txBody>
      </p:sp>
      <p:sp>
        <p:nvSpPr>
          <p:cNvPr id="836" name="Image"/>
          <p:cNvSpPr>
            <a:spLocks noGrp="1"/>
          </p:cNvSpPr>
          <p:nvPr>
            <p:ph type="pic" sz="quarter" idx="18"/>
          </p:nvPr>
        </p:nvSpPr>
        <p:spPr>
          <a:xfrm>
            <a:off x="10347633" y="3195920"/>
            <a:ext cx="4462839" cy="7832160"/>
          </a:xfrm>
          <a:prstGeom prst="rect">
            <a:avLst/>
          </a:prstGeom>
        </p:spPr>
        <p:txBody>
          <a:bodyPr lIns="91439" tIns="45719" rIns="91439" bIns="45719">
            <a:noAutofit/>
          </a:bodyPr>
          <a:lstStyle/>
          <a:p>
            <a:endParaRPr/>
          </a:p>
        </p:txBody>
      </p:sp>
      <p:sp>
        <p:nvSpPr>
          <p:cNvPr id="837" name="Image"/>
          <p:cNvSpPr>
            <a:spLocks noGrp="1"/>
          </p:cNvSpPr>
          <p:nvPr>
            <p:ph type="pic" sz="quarter" idx="19"/>
          </p:nvPr>
        </p:nvSpPr>
        <p:spPr>
          <a:xfrm>
            <a:off x="11026854" y="4069312"/>
            <a:ext cx="3047602" cy="5379969"/>
          </a:xfrm>
          <a:prstGeom prst="rect">
            <a:avLst/>
          </a:prstGeom>
        </p:spPr>
        <p:txBody>
          <a:bodyPr lIns="91439" tIns="45719" rIns="91439" bIns="45719">
            <a:noAutofit/>
          </a:bodyPr>
          <a:lstStyle/>
          <a:p>
            <a:endParaRPr/>
          </a:p>
        </p:txBody>
      </p:sp>
      <p:sp>
        <p:nvSpPr>
          <p:cNvPr id="838" name="Image"/>
          <p:cNvSpPr>
            <a:spLocks noGrp="1"/>
          </p:cNvSpPr>
          <p:nvPr>
            <p:ph type="pic" sz="quarter" idx="20"/>
          </p:nvPr>
        </p:nvSpPr>
        <p:spPr>
          <a:xfrm>
            <a:off x="17345198" y="3195920"/>
            <a:ext cx="4462839" cy="7832160"/>
          </a:xfrm>
          <a:prstGeom prst="rect">
            <a:avLst/>
          </a:prstGeom>
        </p:spPr>
        <p:txBody>
          <a:bodyPr lIns="91439" tIns="45719" rIns="91439" bIns="45719">
            <a:noAutofit/>
          </a:bodyPr>
          <a:lstStyle/>
          <a:p>
            <a:endParaRPr/>
          </a:p>
        </p:txBody>
      </p:sp>
      <p:sp>
        <p:nvSpPr>
          <p:cNvPr id="839" name="Image"/>
          <p:cNvSpPr>
            <a:spLocks noGrp="1"/>
          </p:cNvSpPr>
          <p:nvPr>
            <p:ph type="pic" sz="quarter" idx="21"/>
          </p:nvPr>
        </p:nvSpPr>
        <p:spPr>
          <a:xfrm>
            <a:off x="18024419" y="4069312"/>
            <a:ext cx="3047602" cy="5379969"/>
          </a:xfrm>
          <a:prstGeom prst="rect">
            <a:avLst/>
          </a:prstGeom>
        </p:spPr>
        <p:txBody>
          <a:bodyPr lIns="91439" tIns="45719" rIns="91439" bIns="45719">
            <a:noAutofit/>
          </a:bodyPr>
          <a:lstStyle/>
          <a:p>
            <a:endParaRPr/>
          </a:p>
        </p:txBody>
      </p:sp>
      <p:sp>
        <p:nvSpPr>
          <p:cNvPr id="840" name="Cultivation…"/>
          <p:cNvSpPr txBox="1">
            <a:spLocks noGrp="1"/>
          </p:cNvSpPr>
          <p:nvPr>
            <p:ph type="body" sz="quarter" idx="22"/>
          </p:nvPr>
        </p:nvSpPr>
        <p:spPr>
          <a:xfrm>
            <a:off x="9673014" y="10957843"/>
            <a:ext cx="5812078" cy="196850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Cultivation</a:t>
            </a:r>
          </a:p>
          <a:p>
            <a:pPr algn="ctr"/>
            <a:r>
              <a:t>The traditional method of planting coffee is to place 20 seeds in each hole at the beginning of the rainy</a:t>
            </a:r>
          </a:p>
        </p:txBody>
      </p:sp>
      <p:sp>
        <p:nvSpPr>
          <p:cNvPr id="841" name="Biology…"/>
          <p:cNvSpPr txBox="1">
            <a:spLocks noGrp="1"/>
          </p:cNvSpPr>
          <p:nvPr>
            <p:ph type="body" sz="quarter" idx="23"/>
          </p:nvPr>
        </p:nvSpPr>
        <p:spPr>
          <a:xfrm>
            <a:off x="16670579" y="10957843"/>
            <a:ext cx="5812078" cy="196850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Biology</a:t>
            </a:r>
          </a:p>
          <a:p>
            <a:pPr algn="ctr"/>
            <a:r>
              <a:t>Several species of shrub of the genus Coffea produce the berries from which coffee is extracted.</a:t>
            </a:r>
          </a:p>
        </p:txBody>
      </p:sp>
      <p:sp>
        <p:nvSpPr>
          <p:cNvPr id="842" name="Rounded Rectangle"/>
          <p:cNvSpPr>
            <a:spLocks noGrp="1"/>
          </p:cNvSpPr>
          <p:nvPr>
            <p:ph type="body" sz="quarter" idx="24"/>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843" name="C"/>
          <p:cNvSpPr txBox="1">
            <a:spLocks noGrp="1"/>
          </p:cNvSpPr>
          <p:nvPr>
            <p:ph type="body" sz="quarter" idx="25"/>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8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51">
    <p:bg>
      <p:bgPr>
        <a:solidFill>
          <a:srgbClr val="18242E"/>
        </a:solidFill>
        <a:effectLst/>
      </p:bgPr>
    </p:bg>
    <p:spTree>
      <p:nvGrpSpPr>
        <p:cNvPr id="1" name=""/>
        <p:cNvGrpSpPr/>
        <p:nvPr/>
      </p:nvGrpSpPr>
      <p:grpSpPr>
        <a:xfrm>
          <a:off x="0" y="0"/>
          <a:ext cx="0" cy="0"/>
          <a:chOff x="0" y="0"/>
          <a:chExt cx="0" cy="0"/>
        </a:xfrm>
      </p:grpSpPr>
      <p:sp>
        <p:nvSpPr>
          <p:cNvPr id="851" name="Rectangle"/>
          <p:cNvSpPr>
            <a:spLocks noGrp="1"/>
          </p:cNvSpPr>
          <p:nvPr>
            <p:ph type="body" idx="13"/>
          </p:nvPr>
        </p:nvSpPr>
        <p:spPr>
          <a:xfrm>
            <a:off x="11028697" y="-25400"/>
            <a:ext cx="13345602" cy="13766800"/>
          </a:xfrm>
          <a:prstGeom prst="rect">
            <a:avLst/>
          </a:prstGeom>
          <a:solidFill>
            <a:srgbClr val="FFFFFF"/>
          </a:solidFill>
          <a:effectLst>
            <a:outerShdw blurRad="38100" dist="25400" dir="5400000" rotWithShape="0">
              <a:srgbClr val="000000">
                <a:alpha val="50000"/>
              </a:srgbClr>
            </a:outerShdw>
          </a:effectLst>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852" name="Rectangle"/>
          <p:cNvSpPr>
            <a:spLocks noGrp="1"/>
          </p:cNvSpPr>
          <p:nvPr>
            <p:ph type="body" sz="half" idx="14"/>
          </p:nvPr>
        </p:nvSpPr>
        <p:spPr>
          <a:xfrm>
            <a:off x="381000" y="381000"/>
            <a:ext cx="10265941"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853" name="Hot coffee and cold winter mornings are two of the best soul mates who ever did find each other."/>
          <p:cNvSpPr txBox="1">
            <a:spLocks noGrp="1"/>
          </p:cNvSpPr>
          <p:nvPr>
            <p:ph type="body" sz="quarter" idx="15"/>
          </p:nvPr>
        </p:nvSpPr>
        <p:spPr>
          <a:xfrm>
            <a:off x="2717200" y="2395309"/>
            <a:ext cx="6578164" cy="8798560"/>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t>Hot coffee and cold winter mornings</a:t>
            </a:r>
            <a:r>
              <a:rPr>
                <a:solidFill>
                  <a:srgbClr val="FFFFFF"/>
                </a:solidFill>
              </a:rPr>
              <a:t> are two of the best soul mates who ever did find each other.</a:t>
            </a:r>
          </a:p>
        </p:txBody>
      </p:sp>
      <p:sp>
        <p:nvSpPr>
          <p:cNvPr id="854" name="Line"/>
          <p:cNvSpPr>
            <a:spLocks noGrp="1"/>
          </p:cNvSpPr>
          <p:nvPr>
            <p:ph type="body" sz="quarter" idx="16"/>
          </p:nvPr>
        </p:nvSpPr>
        <p:spPr>
          <a:xfrm>
            <a:off x="2873287" y="11409491"/>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855" name="Image"/>
          <p:cNvSpPr>
            <a:spLocks noGrp="1"/>
          </p:cNvSpPr>
          <p:nvPr>
            <p:ph type="pic" idx="17"/>
          </p:nvPr>
        </p:nvSpPr>
        <p:spPr>
          <a:xfrm>
            <a:off x="12745090" y="1219200"/>
            <a:ext cx="15875001" cy="11277600"/>
          </a:xfrm>
          <a:prstGeom prst="rect">
            <a:avLst/>
          </a:prstGeom>
        </p:spPr>
        <p:txBody>
          <a:bodyPr lIns="91439" tIns="45719" rIns="91439" bIns="45719">
            <a:noAutofit/>
          </a:bodyPr>
          <a:lstStyle/>
          <a:p>
            <a:endParaRPr/>
          </a:p>
        </p:txBody>
      </p:sp>
      <p:sp>
        <p:nvSpPr>
          <p:cNvPr id="856" name="Image"/>
          <p:cNvSpPr>
            <a:spLocks noGrp="1"/>
          </p:cNvSpPr>
          <p:nvPr>
            <p:ph type="pic" sz="half" idx="18"/>
          </p:nvPr>
        </p:nvSpPr>
        <p:spPr>
          <a:xfrm>
            <a:off x="14218652" y="1966295"/>
            <a:ext cx="12928047" cy="9732610"/>
          </a:xfrm>
          <a:prstGeom prst="rect">
            <a:avLst/>
          </a:prstGeom>
        </p:spPr>
        <p:txBody>
          <a:bodyPr lIns="91439" tIns="45719" rIns="91439" bIns="45719">
            <a:noAutofit/>
          </a:bodyPr>
          <a:lstStyle/>
          <a:p>
            <a:endParaRPr/>
          </a:p>
        </p:txBody>
      </p:sp>
      <p:sp>
        <p:nvSpPr>
          <p:cNvPr id="857" name="Rounded Rectangle"/>
          <p:cNvSpPr>
            <a:spLocks noGrp="1"/>
          </p:cNvSpPr>
          <p:nvPr>
            <p:ph type="body" sz="quarter" idx="19"/>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858" name="C"/>
          <p:cNvSpPr txBox="1">
            <a:spLocks noGrp="1"/>
          </p:cNvSpPr>
          <p:nvPr>
            <p:ph type="body" sz="quarter" idx="20"/>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8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52">
    <p:bg>
      <p:bgPr>
        <a:solidFill>
          <a:srgbClr val="18242E"/>
        </a:solidFill>
        <a:effectLst/>
      </p:bgPr>
    </p:bg>
    <p:spTree>
      <p:nvGrpSpPr>
        <p:cNvPr id="1" name=""/>
        <p:cNvGrpSpPr/>
        <p:nvPr/>
      </p:nvGrpSpPr>
      <p:grpSpPr>
        <a:xfrm>
          <a:off x="0" y="0"/>
          <a:ext cx="0" cy="0"/>
          <a:chOff x="0" y="0"/>
          <a:chExt cx="0" cy="0"/>
        </a:xfrm>
      </p:grpSpPr>
      <p:sp>
        <p:nvSpPr>
          <p:cNvPr id="866" name="I had some dreams, they were clouds in my coffee."/>
          <p:cNvSpPr txBox="1">
            <a:spLocks noGrp="1"/>
          </p:cNvSpPr>
          <p:nvPr>
            <p:ph type="body" sz="quarter" idx="13"/>
          </p:nvPr>
        </p:nvSpPr>
        <p:spPr>
          <a:xfrm>
            <a:off x="2717200" y="2036266"/>
            <a:ext cx="5928579" cy="512953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t>I had some dreams</a:t>
            </a:r>
            <a:r>
              <a:rPr>
                <a:solidFill>
                  <a:srgbClr val="FFFFFF"/>
                </a:solidFill>
              </a:rPr>
              <a:t>, they were clouds in my coffee.</a:t>
            </a:r>
          </a:p>
        </p:txBody>
      </p:sp>
      <p:sp>
        <p:nvSpPr>
          <p:cNvPr id="867" name="Line"/>
          <p:cNvSpPr>
            <a:spLocks noGrp="1"/>
          </p:cNvSpPr>
          <p:nvPr>
            <p:ph type="body" sz="quarter" idx="14"/>
          </p:nvPr>
        </p:nvSpPr>
        <p:spPr>
          <a:xfrm>
            <a:off x="2804597" y="7742733"/>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868" name="History…"/>
          <p:cNvSpPr txBox="1">
            <a:spLocks noGrp="1"/>
          </p:cNvSpPr>
          <p:nvPr>
            <p:ph type="body" sz="quarter" idx="15"/>
          </p:nvPr>
        </p:nvSpPr>
        <p:spPr>
          <a:xfrm>
            <a:off x="4414859" y="9404013"/>
            <a:ext cx="6490186" cy="1968501"/>
          </a:xfrm>
          <a:prstGeom prst="rect">
            <a:avLst/>
          </a:prstGeom>
        </p:spPr>
        <p:txBody>
          <a:bodyPr>
            <a:spAutoFit/>
          </a:bodyPr>
          <a:lstStyle/>
          <a:p>
            <a:pPr>
              <a:defRPr>
                <a:solidFill>
                  <a:srgbClr val="5AFCEB"/>
                </a:solidFill>
              </a:defRPr>
            </a:pPr>
            <a:r>
              <a:rPr b="1" cap="all">
                <a:latin typeface="+mj-lt"/>
                <a:ea typeface="+mj-ea"/>
                <a:cs typeface="+mj-cs"/>
                <a:sym typeface="Montserrat-Black"/>
              </a:rPr>
              <a:t>History</a:t>
            </a:r>
          </a:p>
          <a:p>
            <a:r>
              <a:t>According to legend, ancestors of today's Oromo people in a region of Kaffa in Ethiopia were believed</a:t>
            </a:r>
          </a:p>
        </p:txBody>
      </p:sp>
      <p:sp>
        <p:nvSpPr>
          <p:cNvPr id="869" name="Rounded Rectangle"/>
          <p:cNvSpPr>
            <a:spLocks noGrp="1"/>
          </p:cNvSpPr>
          <p:nvPr>
            <p:ph type="body" sz="quarter" idx="16"/>
          </p:nvPr>
        </p:nvSpPr>
        <p:spPr>
          <a:xfrm rot="18900000">
            <a:off x="2916027" y="989918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870" name="01"/>
          <p:cNvSpPr txBox="1">
            <a:spLocks noGrp="1"/>
          </p:cNvSpPr>
          <p:nvPr>
            <p:ph type="body" sz="quarter" idx="17"/>
          </p:nvPr>
        </p:nvSpPr>
        <p:spPr>
          <a:xfrm>
            <a:off x="3009731" y="10014953"/>
            <a:ext cx="813138"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01</a:t>
            </a:r>
          </a:p>
        </p:txBody>
      </p:sp>
      <p:sp>
        <p:nvSpPr>
          <p:cNvPr id="871" name="Cultivation…"/>
          <p:cNvSpPr txBox="1">
            <a:spLocks noGrp="1"/>
          </p:cNvSpPr>
          <p:nvPr>
            <p:ph type="body" sz="quarter" idx="18"/>
          </p:nvPr>
        </p:nvSpPr>
        <p:spPr>
          <a:xfrm>
            <a:off x="14244659" y="9404013"/>
            <a:ext cx="6490186" cy="1968501"/>
          </a:xfrm>
          <a:prstGeom prst="rect">
            <a:avLst/>
          </a:prstGeom>
        </p:spPr>
        <p:txBody>
          <a:bodyPr>
            <a:spAutoFit/>
          </a:bodyPr>
          <a:lstStyle/>
          <a:p>
            <a:pPr>
              <a:defRPr>
                <a:solidFill>
                  <a:srgbClr val="5AFCEB"/>
                </a:solidFill>
              </a:defRPr>
            </a:pPr>
            <a:r>
              <a:rPr b="1" cap="all">
                <a:latin typeface="+mj-lt"/>
                <a:ea typeface="+mj-ea"/>
                <a:cs typeface="+mj-cs"/>
                <a:sym typeface="Montserrat-Black"/>
              </a:rPr>
              <a:t>Cultivation</a:t>
            </a:r>
          </a:p>
          <a:p>
            <a:r>
              <a:t>The traditional method of planting coffee is to place 20 seeds in each hole at the beginning of the rainy season.</a:t>
            </a:r>
          </a:p>
        </p:txBody>
      </p:sp>
      <p:sp>
        <p:nvSpPr>
          <p:cNvPr id="872" name="Rounded Rectangle"/>
          <p:cNvSpPr>
            <a:spLocks noGrp="1"/>
          </p:cNvSpPr>
          <p:nvPr>
            <p:ph type="body" sz="quarter" idx="19"/>
          </p:nvPr>
        </p:nvSpPr>
        <p:spPr>
          <a:xfrm rot="18900000">
            <a:off x="12745828" y="989918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873" name="02"/>
          <p:cNvSpPr txBox="1">
            <a:spLocks noGrp="1"/>
          </p:cNvSpPr>
          <p:nvPr>
            <p:ph type="body" sz="quarter" idx="20"/>
          </p:nvPr>
        </p:nvSpPr>
        <p:spPr>
          <a:xfrm>
            <a:off x="12839531" y="10014953"/>
            <a:ext cx="813138"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02</a:t>
            </a:r>
          </a:p>
        </p:txBody>
      </p:sp>
      <p:sp>
        <p:nvSpPr>
          <p:cNvPr id="874" name="Image"/>
          <p:cNvSpPr>
            <a:spLocks noGrp="1"/>
          </p:cNvSpPr>
          <p:nvPr>
            <p:ph type="pic" sz="quarter" idx="21"/>
          </p:nvPr>
        </p:nvSpPr>
        <p:spPr>
          <a:xfrm>
            <a:off x="12146160" y="1541634"/>
            <a:ext cx="8674454" cy="6162332"/>
          </a:xfrm>
          <a:prstGeom prst="rect">
            <a:avLst/>
          </a:prstGeom>
        </p:spPr>
        <p:txBody>
          <a:bodyPr lIns="91439" tIns="45719" rIns="91439" bIns="45719">
            <a:noAutofit/>
          </a:bodyPr>
          <a:lstStyle/>
          <a:p>
            <a:endParaRPr/>
          </a:p>
        </p:txBody>
      </p:sp>
      <p:sp>
        <p:nvSpPr>
          <p:cNvPr id="875" name="Image"/>
          <p:cNvSpPr>
            <a:spLocks noGrp="1"/>
          </p:cNvSpPr>
          <p:nvPr>
            <p:ph type="pic" sz="quarter" idx="22"/>
          </p:nvPr>
        </p:nvSpPr>
        <p:spPr>
          <a:xfrm>
            <a:off x="12951347" y="1949863"/>
            <a:ext cx="7064172" cy="5318116"/>
          </a:xfrm>
          <a:prstGeom prst="rect">
            <a:avLst/>
          </a:prstGeom>
        </p:spPr>
        <p:txBody>
          <a:bodyPr lIns="91439" tIns="45719" rIns="91439" bIns="45719">
            <a:noAutofit/>
          </a:bodyPr>
          <a:lstStyle/>
          <a:p>
            <a:endParaRPr/>
          </a:p>
        </p:txBody>
      </p:sp>
      <p:sp>
        <p:nvSpPr>
          <p:cNvPr id="876" name="Rectangle"/>
          <p:cNvSpPr>
            <a:spLocks noGrp="1"/>
          </p:cNvSpPr>
          <p:nvPr>
            <p:ph type="body" idx="2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877" name="Rounded Rectangle"/>
          <p:cNvSpPr>
            <a:spLocks noGrp="1"/>
          </p:cNvSpPr>
          <p:nvPr>
            <p:ph type="body" sz="quarter" idx="24"/>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878" name="C"/>
          <p:cNvSpPr txBox="1">
            <a:spLocks noGrp="1"/>
          </p:cNvSpPr>
          <p:nvPr>
            <p:ph type="body" sz="quarter" idx="25"/>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8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53">
    <p:bg>
      <p:bgPr>
        <a:solidFill>
          <a:srgbClr val="18242E"/>
        </a:solidFill>
        <a:effectLst/>
      </p:bgPr>
    </p:bg>
    <p:spTree>
      <p:nvGrpSpPr>
        <p:cNvPr id="1" name=""/>
        <p:cNvGrpSpPr/>
        <p:nvPr/>
      </p:nvGrpSpPr>
      <p:grpSpPr>
        <a:xfrm>
          <a:off x="0" y="0"/>
          <a:ext cx="0" cy="0"/>
          <a:chOff x="0" y="0"/>
          <a:chExt cx="0" cy="0"/>
        </a:xfrm>
      </p:grpSpPr>
      <p:sp>
        <p:nvSpPr>
          <p:cNvPr id="886"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887" name="I like my coffee like my women."/>
          <p:cNvSpPr txBox="1">
            <a:spLocks noGrp="1"/>
          </p:cNvSpPr>
          <p:nvPr>
            <p:ph type="body" sz="quarter" idx="14"/>
          </p:nvPr>
        </p:nvSpPr>
        <p:spPr>
          <a:xfrm>
            <a:off x="2717200" y="1178381"/>
            <a:ext cx="19723704" cy="1460501"/>
          </a:xfrm>
          <a:prstGeom prst="rect">
            <a:avLst/>
          </a:prstGeom>
        </p:spPr>
        <p:txBody>
          <a:bodyPr anchor="ctr">
            <a:spAutoFit/>
          </a:bodyPr>
          <a:lstStyle/>
          <a:p>
            <a:pPr algn="ctr">
              <a:lnSpc>
                <a:spcPct val="90000"/>
              </a:lnSpc>
              <a:defRPr sz="8000" spc="-400">
                <a:solidFill>
                  <a:srgbClr val="5AFCEB"/>
                </a:solidFill>
                <a:latin typeface="Playfair Display"/>
                <a:ea typeface="Playfair Display"/>
                <a:cs typeface="Playfair Display"/>
                <a:sym typeface="Playfair Display"/>
              </a:defRPr>
            </a:pPr>
            <a:r>
              <a:t>I like my coffee </a:t>
            </a:r>
            <a:r>
              <a:rPr>
                <a:solidFill>
                  <a:srgbClr val="FFFFFF"/>
                </a:solidFill>
              </a:rPr>
              <a:t>like my women.</a:t>
            </a:r>
          </a:p>
        </p:txBody>
      </p:sp>
      <p:sp>
        <p:nvSpPr>
          <p:cNvPr id="888" name="History…"/>
          <p:cNvSpPr txBox="1">
            <a:spLocks noGrp="1"/>
          </p:cNvSpPr>
          <p:nvPr>
            <p:ph type="body" sz="quarter" idx="15"/>
          </p:nvPr>
        </p:nvSpPr>
        <p:spPr>
          <a:xfrm>
            <a:off x="2103459" y="6411243"/>
            <a:ext cx="3733493" cy="2997201"/>
          </a:xfrm>
          <a:prstGeom prst="rect">
            <a:avLst/>
          </a:prstGeom>
        </p:spPr>
        <p:txBody>
          <a:bodyPr>
            <a:spAutoFit/>
          </a:bodyPr>
          <a:lstStyle/>
          <a:p>
            <a:pPr algn="r">
              <a:defRPr>
                <a:solidFill>
                  <a:srgbClr val="5AFCEB"/>
                </a:solidFill>
              </a:defRPr>
            </a:pPr>
            <a:r>
              <a:rPr b="1" cap="all">
                <a:latin typeface="+mj-lt"/>
                <a:ea typeface="+mj-ea"/>
                <a:cs typeface="+mj-cs"/>
                <a:sym typeface="Montserrat-Black"/>
              </a:rPr>
              <a:t>History</a:t>
            </a:r>
          </a:p>
          <a:p>
            <a:pPr algn="r"/>
            <a:r>
              <a:t>According to legend, ancestors of today's Oromo people in a region of Kaffa in Ethiopia were believed</a:t>
            </a:r>
          </a:p>
        </p:txBody>
      </p:sp>
      <p:sp>
        <p:nvSpPr>
          <p:cNvPr id="889" name="Rounded Rectangle"/>
          <p:cNvSpPr>
            <a:spLocks noGrp="1"/>
          </p:cNvSpPr>
          <p:nvPr>
            <p:ph type="body" sz="quarter" idx="16"/>
          </p:nvPr>
        </p:nvSpPr>
        <p:spPr>
          <a:xfrm rot="18900000">
            <a:off x="4744827" y="497601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890" name="01"/>
          <p:cNvSpPr txBox="1">
            <a:spLocks noGrp="1"/>
          </p:cNvSpPr>
          <p:nvPr>
            <p:ph type="body" sz="quarter" idx="17"/>
          </p:nvPr>
        </p:nvSpPr>
        <p:spPr>
          <a:xfrm>
            <a:off x="4838531" y="5091783"/>
            <a:ext cx="813138"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01</a:t>
            </a:r>
          </a:p>
        </p:txBody>
      </p:sp>
      <p:sp>
        <p:nvSpPr>
          <p:cNvPr id="891" name="Cultivation…"/>
          <p:cNvSpPr txBox="1">
            <a:spLocks noGrp="1"/>
          </p:cNvSpPr>
          <p:nvPr>
            <p:ph type="body" sz="quarter" idx="18"/>
          </p:nvPr>
        </p:nvSpPr>
        <p:spPr>
          <a:xfrm>
            <a:off x="19492231" y="6387763"/>
            <a:ext cx="3404980" cy="3511551"/>
          </a:xfrm>
          <a:prstGeom prst="rect">
            <a:avLst/>
          </a:prstGeom>
        </p:spPr>
        <p:txBody>
          <a:bodyPr>
            <a:spAutoFit/>
          </a:bodyPr>
          <a:lstStyle/>
          <a:p>
            <a:pPr>
              <a:defRPr>
                <a:solidFill>
                  <a:srgbClr val="5AFCEB"/>
                </a:solidFill>
              </a:defRPr>
            </a:pPr>
            <a:r>
              <a:rPr b="1" cap="all">
                <a:latin typeface="+mj-lt"/>
                <a:ea typeface="+mj-ea"/>
                <a:cs typeface="+mj-cs"/>
                <a:sym typeface="Montserrat-Black"/>
              </a:rPr>
              <a:t>Cultivation</a:t>
            </a:r>
          </a:p>
          <a:p>
            <a:r>
              <a:t>The traditional method of planting coffee is to place 20 seeds in each hole at the beginning of the rainy season.</a:t>
            </a:r>
          </a:p>
        </p:txBody>
      </p:sp>
      <p:sp>
        <p:nvSpPr>
          <p:cNvPr id="892" name="Rounded Rectangle"/>
          <p:cNvSpPr>
            <a:spLocks noGrp="1"/>
          </p:cNvSpPr>
          <p:nvPr>
            <p:ph type="body" sz="quarter" idx="19"/>
          </p:nvPr>
        </p:nvSpPr>
        <p:spPr>
          <a:xfrm rot="18900000">
            <a:off x="19533010" y="502238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893" name="02"/>
          <p:cNvSpPr txBox="1">
            <a:spLocks noGrp="1"/>
          </p:cNvSpPr>
          <p:nvPr>
            <p:ph type="body" sz="quarter" idx="20"/>
          </p:nvPr>
        </p:nvSpPr>
        <p:spPr>
          <a:xfrm>
            <a:off x="19626713" y="5138153"/>
            <a:ext cx="813137"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02</a:t>
            </a:r>
          </a:p>
        </p:txBody>
      </p:sp>
      <p:sp>
        <p:nvSpPr>
          <p:cNvPr id="894" name="Image"/>
          <p:cNvSpPr>
            <a:spLocks noGrp="1"/>
          </p:cNvSpPr>
          <p:nvPr>
            <p:ph type="pic" sz="half" idx="21"/>
          </p:nvPr>
        </p:nvSpPr>
        <p:spPr>
          <a:xfrm>
            <a:off x="6820886" y="3790772"/>
            <a:ext cx="11471347" cy="8149243"/>
          </a:xfrm>
          <a:prstGeom prst="rect">
            <a:avLst/>
          </a:prstGeom>
        </p:spPr>
        <p:txBody>
          <a:bodyPr lIns="91439" tIns="45719" rIns="91439" bIns="45719">
            <a:noAutofit/>
          </a:bodyPr>
          <a:lstStyle/>
          <a:p>
            <a:endParaRPr/>
          </a:p>
        </p:txBody>
      </p:sp>
      <p:sp>
        <p:nvSpPr>
          <p:cNvPr id="895" name="Image"/>
          <p:cNvSpPr>
            <a:spLocks noGrp="1"/>
          </p:cNvSpPr>
          <p:nvPr>
            <p:ph type="pic" sz="quarter" idx="22"/>
          </p:nvPr>
        </p:nvSpPr>
        <p:spPr>
          <a:xfrm>
            <a:off x="7885688" y="4330626"/>
            <a:ext cx="9341864" cy="7032827"/>
          </a:xfrm>
          <a:prstGeom prst="rect">
            <a:avLst/>
          </a:prstGeom>
        </p:spPr>
        <p:txBody>
          <a:bodyPr lIns="91439" tIns="45719" rIns="91439" bIns="45719">
            <a:noAutofit/>
          </a:bodyPr>
          <a:lstStyle/>
          <a:p>
            <a:endParaRPr/>
          </a:p>
        </p:txBody>
      </p:sp>
      <p:sp>
        <p:nvSpPr>
          <p:cNvPr id="896" name="Rounded Rectangle"/>
          <p:cNvSpPr>
            <a:spLocks noGrp="1"/>
          </p:cNvSpPr>
          <p:nvPr>
            <p:ph type="body" sz="quarter" idx="23"/>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897" name="C"/>
          <p:cNvSpPr txBox="1">
            <a:spLocks noGrp="1"/>
          </p:cNvSpPr>
          <p:nvPr>
            <p:ph type="body" sz="quarter" idx="24"/>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8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54">
    <p:bg>
      <p:bgPr>
        <a:solidFill>
          <a:srgbClr val="18242E"/>
        </a:solidFill>
        <a:effectLst/>
      </p:bgPr>
    </p:bg>
    <p:spTree>
      <p:nvGrpSpPr>
        <p:cNvPr id="1" name=""/>
        <p:cNvGrpSpPr/>
        <p:nvPr/>
      </p:nvGrpSpPr>
      <p:grpSpPr>
        <a:xfrm>
          <a:off x="0" y="0"/>
          <a:ext cx="0" cy="0"/>
          <a:chOff x="0" y="0"/>
          <a:chExt cx="0" cy="0"/>
        </a:xfrm>
      </p:grpSpPr>
      <p:sp>
        <p:nvSpPr>
          <p:cNvPr id="905"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906" name="History…"/>
          <p:cNvSpPr txBox="1">
            <a:spLocks noGrp="1"/>
          </p:cNvSpPr>
          <p:nvPr>
            <p:ph type="body" sz="quarter" idx="14"/>
          </p:nvPr>
        </p:nvSpPr>
        <p:spPr>
          <a:xfrm>
            <a:off x="7348294" y="10957843"/>
            <a:ext cx="10601812" cy="145415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History</a:t>
            </a:r>
          </a:p>
          <a:p>
            <a:pPr algn="ctr"/>
            <a:r>
              <a:t>According to legend, ancestors of today's Oromo people in a region of Kaffa in Ethiopia were believed</a:t>
            </a:r>
          </a:p>
        </p:txBody>
      </p:sp>
      <p:sp>
        <p:nvSpPr>
          <p:cNvPr id="907" name="Image"/>
          <p:cNvSpPr>
            <a:spLocks noGrp="1"/>
          </p:cNvSpPr>
          <p:nvPr>
            <p:ph type="pic" sz="half" idx="15"/>
          </p:nvPr>
        </p:nvSpPr>
        <p:spPr>
          <a:xfrm>
            <a:off x="6456327" y="1219200"/>
            <a:ext cx="12385746" cy="8798834"/>
          </a:xfrm>
          <a:prstGeom prst="rect">
            <a:avLst/>
          </a:prstGeom>
        </p:spPr>
        <p:txBody>
          <a:bodyPr lIns="91439" tIns="45719" rIns="91439" bIns="45719">
            <a:noAutofit/>
          </a:bodyPr>
          <a:lstStyle/>
          <a:p>
            <a:endParaRPr/>
          </a:p>
        </p:txBody>
      </p:sp>
      <p:sp>
        <p:nvSpPr>
          <p:cNvPr id="908" name="Image"/>
          <p:cNvSpPr>
            <a:spLocks noGrp="1"/>
          </p:cNvSpPr>
          <p:nvPr>
            <p:ph type="pic" sz="half" idx="16"/>
          </p:nvPr>
        </p:nvSpPr>
        <p:spPr>
          <a:xfrm>
            <a:off x="7606005" y="1802086"/>
            <a:ext cx="10086520" cy="7593427"/>
          </a:xfrm>
          <a:prstGeom prst="rect">
            <a:avLst/>
          </a:prstGeom>
        </p:spPr>
        <p:txBody>
          <a:bodyPr lIns="91439" tIns="45719" rIns="91439" bIns="45719">
            <a:noAutofit/>
          </a:bodyPr>
          <a:lstStyle/>
          <a:p>
            <a:endParaRPr/>
          </a:p>
        </p:txBody>
      </p:sp>
      <p:sp>
        <p:nvSpPr>
          <p:cNvPr id="909" name="Rounded Rectangle"/>
          <p:cNvSpPr>
            <a:spLocks noGrp="1"/>
          </p:cNvSpPr>
          <p:nvPr>
            <p:ph type="body" sz="quarter" idx="17"/>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910" name="C"/>
          <p:cNvSpPr txBox="1">
            <a:spLocks noGrp="1"/>
          </p:cNvSpPr>
          <p:nvPr>
            <p:ph type="body" sz="quarter" idx="18"/>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9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55">
    <p:bg>
      <p:bgPr>
        <a:solidFill>
          <a:srgbClr val="18242E"/>
        </a:solidFill>
        <a:effectLst/>
      </p:bgPr>
    </p:bg>
    <p:spTree>
      <p:nvGrpSpPr>
        <p:cNvPr id="1" name=""/>
        <p:cNvGrpSpPr/>
        <p:nvPr/>
      </p:nvGrpSpPr>
      <p:grpSpPr>
        <a:xfrm>
          <a:off x="0" y="0"/>
          <a:ext cx="0" cy="0"/>
          <a:chOff x="0" y="0"/>
          <a:chExt cx="0" cy="0"/>
        </a:xfrm>
      </p:grpSpPr>
      <p:sp>
        <p:nvSpPr>
          <p:cNvPr id="918" name="Cultivation…"/>
          <p:cNvSpPr txBox="1">
            <a:spLocks noGrp="1"/>
          </p:cNvSpPr>
          <p:nvPr>
            <p:ph type="body" sz="quarter" idx="13"/>
          </p:nvPr>
        </p:nvSpPr>
        <p:spPr>
          <a:xfrm>
            <a:off x="3217813" y="10957843"/>
            <a:ext cx="10601811" cy="145415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Cultivation</a:t>
            </a:r>
          </a:p>
          <a:p>
            <a:pPr algn="ctr"/>
            <a:r>
              <a:t>The traditional method of planting coffee is to place 20 seeds in each hole at the beginning of the rainy season</a:t>
            </a:r>
          </a:p>
        </p:txBody>
      </p:sp>
      <p:sp>
        <p:nvSpPr>
          <p:cNvPr id="919" name="Rectangle"/>
          <p:cNvSpPr>
            <a:spLocks noGrp="1"/>
          </p:cNvSpPr>
          <p:nvPr>
            <p:ph type="body" sz="half" idx="14"/>
          </p:nvPr>
        </p:nvSpPr>
        <p:spPr>
          <a:xfrm>
            <a:off x="16246298" y="-25400"/>
            <a:ext cx="8128001" cy="13766800"/>
          </a:xfrm>
          <a:prstGeom prst="rect">
            <a:avLst/>
          </a:prstGeom>
          <a:solidFill>
            <a:srgbClr val="FFFFFF"/>
          </a:solidFill>
          <a:effectLst>
            <a:outerShdw blurRad="38100" dist="25400" dir="5400000" rotWithShape="0">
              <a:srgbClr val="000000">
                <a:alpha val="50000"/>
              </a:srgbClr>
            </a:outerShdw>
          </a:effectLst>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920" name="Coffee is a brewed drink prepared from roasted coffee beans, which are the seeds of berries from the Coffea plant. The genus Coffea is native to tropical…"/>
          <p:cNvSpPr txBox="1">
            <a:spLocks noGrp="1"/>
          </p:cNvSpPr>
          <p:nvPr>
            <p:ph type="body" sz="quarter" idx="15"/>
          </p:nvPr>
        </p:nvSpPr>
        <p:spPr>
          <a:xfrm>
            <a:off x="17220043" y="1099006"/>
            <a:ext cx="5428390" cy="11912601"/>
          </a:xfrm>
          <a:prstGeom prst="rect">
            <a:avLst/>
          </a:prstGeom>
        </p:spPr>
        <p:txBody>
          <a:bodyPr>
            <a:spAutoFit/>
          </a:bodyPr>
          <a:lstStyle/>
          <a:p>
            <a:pPr>
              <a:defRPr sz="2600" cap="all" spc="130">
                <a:solidFill>
                  <a:srgbClr val="18242E"/>
                </a:solidFill>
                <a:latin typeface="Montserrat Bold"/>
                <a:ea typeface="Montserrat Bold"/>
                <a:cs typeface="Montserrat Bold"/>
                <a:sym typeface="Montserrat Bold"/>
              </a:defRPr>
            </a:pPr>
            <a:r>
              <a:t>Coffee is a brewed drink prepared from roasted coffee beans, which are the seeds of berries from the Coffea plant. The genus Coffea is native to tropical</a:t>
            </a:r>
          </a:p>
          <a:p>
            <a:pPr>
              <a:defRPr>
                <a:solidFill>
                  <a:srgbClr val="18242E"/>
                </a:solidFill>
              </a:defRPr>
            </a:pPr>
            <a:endParaRPr/>
          </a:p>
          <a:p>
            <a:pPr>
              <a:defRPr>
                <a:solidFill>
                  <a:srgbClr val="18242E"/>
                </a:solidFill>
              </a:defRPr>
            </a:pPr>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a:t>
            </a:r>
          </a:p>
        </p:txBody>
      </p:sp>
      <p:sp>
        <p:nvSpPr>
          <p:cNvPr id="921" name="Rectangle"/>
          <p:cNvSpPr>
            <a:spLocks noGrp="1"/>
          </p:cNvSpPr>
          <p:nvPr>
            <p:ph type="body" idx="16"/>
          </p:nvPr>
        </p:nvSpPr>
        <p:spPr>
          <a:xfrm>
            <a:off x="381000" y="381000"/>
            <a:ext cx="15407291"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922" name="Image"/>
          <p:cNvSpPr>
            <a:spLocks noGrp="1"/>
          </p:cNvSpPr>
          <p:nvPr>
            <p:ph type="pic" sz="half" idx="17"/>
          </p:nvPr>
        </p:nvSpPr>
        <p:spPr>
          <a:xfrm>
            <a:off x="3270922" y="2031927"/>
            <a:ext cx="10495594" cy="7456070"/>
          </a:xfrm>
          <a:prstGeom prst="rect">
            <a:avLst/>
          </a:prstGeom>
        </p:spPr>
        <p:txBody>
          <a:bodyPr lIns="91439" tIns="45719" rIns="91439" bIns="45719">
            <a:noAutofit/>
          </a:bodyPr>
          <a:lstStyle/>
          <a:p>
            <a:endParaRPr/>
          </a:p>
        </p:txBody>
      </p:sp>
      <p:sp>
        <p:nvSpPr>
          <p:cNvPr id="923" name="Image"/>
          <p:cNvSpPr>
            <a:spLocks noGrp="1"/>
          </p:cNvSpPr>
          <p:nvPr>
            <p:ph type="pic" sz="quarter" idx="18"/>
          </p:nvPr>
        </p:nvSpPr>
        <p:spPr>
          <a:xfrm>
            <a:off x="4245151" y="2525861"/>
            <a:ext cx="8547246" cy="6434616"/>
          </a:xfrm>
          <a:prstGeom prst="rect">
            <a:avLst/>
          </a:prstGeom>
        </p:spPr>
        <p:txBody>
          <a:bodyPr lIns="91439" tIns="45719" rIns="91439" bIns="45719">
            <a:noAutofit/>
          </a:bodyPr>
          <a:lstStyle/>
          <a:p>
            <a:endParaRPr/>
          </a:p>
        </p:txBody>
      </p:sp>
      <p:sp>
        <p:nvSpPr>
          <p:cNvPr id="924" name="Rounded Rectangle"/>
          <p:cNvSpPr>
            <a:spLocks noGrp="1"/>
          </p:cNvSpPr>
          <p:nvPr>
            <p:ph type="body" sz="quarter" idx="19"/>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925" name="C"/>
          <p:cNvSpPr txBox="1">
            <a:spLocks noGrp="1"/>
          </p:cNvSpPr>
          <p:nvPr>
            <p:ph type="body" sz="quarter" idx="20"/>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9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56">
    <p:bg>
      <p:bgPr>
        <a:solidFill>
          <a:srgbClr val="18242E"/>
        </a:solidFill>
        <a:effectLst/>
      </p:bgPr>
    </p:bg>
    <p:spTree>
      <p:nvGrpSpPr>
        <p:cNvPr id="1" name=""/>
        <p:cNvGrpSpPr/>
        <p:nvPr/>
      </p:nvGrpSpPr>
      <p:grpSpPr>
        <a:xfrm>
          <a:off x="0" y="0"/>
          <a:ext cx="0" cy="0"/>
          <a:chOff x="0" y="0"/>
          <a:chExt cx="0" cy="0"/>
        </a:xfrm>
      </p:grpSpPr>
      <p:sp>
        <p:nvSpPr>
          <p:cNvPr id="933"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934" name="Cultivation…"/>
          <p:cNvSpPr txBox="1">
            <a:spLocks noGrp="1"/>
          </p:cNvSpPr>
          <p:nvPr>
            <p:ph type="body" sz="quarter" idx="14"/>
          </p:nvPr>
        </p:nvSpPr>
        <p:spPr>
          <a:xfrm>
            <a:off x="14094079" y="10475243"/>
            <a:ext cx="6813044" cy="196850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Cultivation</a:t>
            </a:r>
          </a:p>
          <a:p>
            <a:pPr algn="ctr"/>
            <a:r>
              <a:t>The traditional method of planting coffee is to place 20 seeds in each hole at the beginning of the rainy season</a:t>
            </a:r>
          </a:p>
        </p:txBody>
      </p:sp>
      <p:sp>
        <p:nvSpPr>
          <p:cNvPr id="935" name="History…"/>
          <p:cNvSpPr txBox="1">
            <a:spLocks noGrp="1"/>
          </p:cNvSpPr>
          <p:nvPr>
            <p:ph type="body" sz="quarter" idx="15"/>
          </p:nvPr>
        </p:nvSpPr>
        <p:spPr>
          <a:xfrm>
            <a:off x="3273678" y="10475243"/>
            <a:ext cx="6813044" cy="196850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History</a:t>
            </a:r>
          </a:p>
          <a:p>
            <a:pPr algn="ctr"/>
            <a:r>
              <a:t>According to legend, ancestors of today's Oromo people in a region of Kaffa in Ethiopia were believed</a:t>
            </a:r>
          </a:p>
        </p:txBody>
      </p:sp>
      <p:sp>
        <p:nvSpPr>
          <p:cNvPr id="936" name="Retirement is one great big giant coffee break."/>
          <p:cNvSpPr txBox="1">
            <a:spLocks noGrp="1"/>
          </p:cNvSpPr>
          <p:nvPr>
            <p:ph type="body" sz="quarter" idx="16"/>
          </p:nvPr>
        </p:nvSpPr>
        <p:spPr>
          <a:xfrm>
            <a:off x="2248857" y="1178381"/>
            <a:ext cx="20660391" cy="1460501"/>
          </a:xfrm>
          <a:prstGeom prst="rect">
            <a:avLst/>
          </a:prstGeom>
        </p:spPr>
        <p:txBody>
          <a:bodyPr anchor="ctr">
            <a:spAutoFit/>
          </a:bodyPr>
          <a:lstStyle/>
          <a:p>
            <a:pPr algn="ct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Retirement is one </a:t>
            </a:r>
            <a:r>
              <a:t>great big giant coffee break</a:t>
            </a:r>
            <a:r>
              <a:rPr>
                <a:solidFill>
                  <a:srgbClr val="FFFFFF"/>
                </a:solidFill>
              </a:rPr>
              <a:t>.</a:t>
            </a:r>
          </a:p>
        </p:txBody>
      </p:sp>
      <p:sp>
        <p:nvSpPr>
          <p:cNvPr id="937" name="Image"/>
          <p:cNvSpPr>
            <a:spLocks noGrp="1"/>
          </p:cNvSpPr>
          <p:nvPr>
            <p:ph type="pic" sz="quarter" idx="17"/>
          </p:nvPr>
        </p:nvSpPr>
        <p:spPr>
          <a:xfrm>
            <a:off x="2428296" y="3536510"/>
            <a:ext cx="8503807" cy="6041105"/>
          </a:xfrm>
          <a:prstGeom prst="rect">
            <a:avLst/>
          </a:prstGeom>
        </p:spPr>
        <p:txBody>
          <a:bodyPr lIns="91439" tIns="45719" rIns="91439" bIns="45719">
            <a:noAutofit/>
          </a:bodyPr>
          <a:lstStyle/>
          <a:p>
            <a:endParaRPr/>
          </a:p>
        </p:txBody>
      </p:sp>
      <p:sp>
        <p:nvSpPr>
          <p:cNvPr id="938" name="Image"/>
          <p:cNvSpPr>
            <a:spLocks noGrp="1"/>
          </p:cNvSpPr>
          <p:nvPr>
            <p:ph type="pic" sz="quarter" idx="18"/>
          </p:nvPr>
        </p:nvSpPr>
        <p:spPr>
          <a:xfrm>
            <a:off x="3217643" y="3936708"/>
            <a:ext cx="6925204" cy="5213496"/>
          </a:xfrm>
          <a:prstGeom prst="rect">
            <a:avLst/>
          </a:prstGeom>
        </p:spPr>
        <p:txBody>
          <a:bodyPr lIns="91439" tIns="45719" rIns="91439" bIns="45719">
            <a:noAutofit/>
          </a:bodyPr>
          <a:lstStyle/>
          <a:p>
            <a:endParaRPr/>
          </a:p>
        </p:txBody>
      </p:sp>
      <p:sp>
        <p:nvSpPr>
          <p:cNvPr id="939" name="Image"/>
          <p:cNvSpPr>
            <a:spLocks noGrp="1"/>
          </p:cNvSpPr>
          <p:nvPr>
            <p:ph type="pic" sz="quarter" idx="19"/>
          </p:nvPr>
        </p:nvSpPr>
        <p:spPr>
          <a:xfrm>
            <a:off x="13248698" y="3536510"/>
            <a:ext cx="8503807" cy="6041105"/>
          </a:xfrm>
          <a:prstGeom prst="rect">
            <a:avLst/>
          </a:prstGeom>
        </p:spPr>
        <p:txBody>
          <a:bodyPr lIns="91439" tIns="45719" rIns="91439" bIns="45719">
            <a:noAutofit/>
          </a:bodyPr>
          <a:lstStyle/>
          <a:p>
            <a:endParaRPr/>
          </a:p>
        </p:txBody>
      </p:sp>
      <p:sp>
        <p:nvSpPr>
          <p:cNvPr id="940" name="Image"/>
          <p:cNvSpPr>
            <a:spLocks noGrp="1"/>
          </p:cNvSpPr>
          <p:nvPr>
            <p:ph type="pic" sz="quarter" idx="20"/>
          </p:nvPr>
        </p:nvSpPr>
        <p:spPr>
          <a:xfrm>
            <a:off x="14038045" y="3936708"/>
            <a:ext cx="6925203" cy="5213496"/>
          </a:xfrm>
          <a:prstGeom prst="rect">
            <a:avLst/>
          </a:prstGeom>
        </p:spPr>
        <p:txBody>
          <a:bodyPr lIns="91439" tIns="45719" rIns="91439" bIns="45719">
            <a:noAutofit/>
          </a:bodyPr>
          <a:lstStyle/>
          <a:p>
            <a:endParaRPr/>
          </a:p>
        </p:txBody>
      </p:sp>
      <p:sp>
        <p:nvSpPr>
          <p:cNvPr id="941" name="Rounded Rectangle"/>
          <p:cNvSpPr>
            <a:spLocks noGrp="1"/>
          </p:cNvSpPr>
          <p:nvPr>
            <p:ph type="body" sz="quarter" idx="21"/>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942" name="C"/>
          <p:cNvSpPr txBox="1">
            <a:spLocks noGrp="1"/>
          </p:cNvSpPr>
          <p:nvPr>
            <p:ph type="body" sz="quarter" idx="22"/>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9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57">
    <p:bg>
      <p:bgPr>
        <a:solidFill>
          <a:srgbClr val="18242E"/>
        </a:solidFill>
        <a:effectLst/>
      </p:bgPr>
    </p:bg>
    <p:spTree>
      <p:nvGrpSpPr>
        <p:cNvPr id="1" name=""/>
        <p:cNvGrpSpPr/>
        <p:nvPr/>
      </p:nvGrpSpPr>
      <p:grpSpPr>
        <a:xfrm>
          <a:off x="0" y="0"/>
          <a:ext cx="0" cy="0"/>
          <a:chOff x="0" y="0"/>
          <a:chExt cx="0" cy="0"/>
        </a:xfrm>
      </p:grpSpPr>
      <p:sp>
        <p:nvSpPr>
          <p:cNvPr id="950" name="Rounded Rectangle"/>
          <p:cNvSpPr>
            <a:spLocks noGrp="1"/>
          </p:cNvSpPr>
          <p:nvPr>
            <p:ph type="body" sz="quarter" idx="13"/>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951" name="C"/>
          <p:cNvSpPr txBox="1">
            <a:spLocks noGrp="1"/>
          </p:cNvSpPr>
          <p:nvPr>
            <p:ph type="body" sz="quarter" idx="14"/>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952" name="Rectangle"/>
          <p:cNvSpPr>
            <a:spLocks noGrp="1"/>
          </p:cNvSpPr>
          <p:nvPr>
            <p:ph type="body" idx="15"/>
          </p:nvPr>
        </p:nvSpPr>
        <p:spPr>
          <a:xfrm>
            <a:off x="11028697" y="-25400"/>
            <a:ext cx="13345602" cy="13766800"/>
          </a:xfrm>
          <a:prstGeom prst="rect">
            <a:avLst/>
          </a:prstGeom>
          <a:solidFill>
            <a:srgbClr val="FFFFFF"/>
          </a:solidFill>
          <a:effectLst>
            <a:outerShdw blurRad="38100" dist="25400" dir="5400000" rotWithShape="0">
              <a:srgbClr val="000000">
                <a:alpha val="50000"/>
              </a:srgbClr>
            </a:outerShdw>
          </a:effectLst>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953" name="Rectangle"/>
          <p:cNvSpPr>
            <a:spLocks noGrp="1"/>
          </p:cNvSpPr>
          <p:nvPr>
            <p:ph type="body" sz="half" idx="16"/>
          </p:nvPr>
        </p:nvSpPr>
        <p:spPr>
          <a:xfrm>
            <a:off x="381000" y="381000"/>
            <a:ext cx="10265941"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954" name="Taking away coffee from Americans is like taking away oil from the motors."/>
          <p:cNvSpPr txBox="1">
            <a:spLocks noGrp="1"/>
          </p:cNvSpPr>
          <p:nvPr>
            <p:ph type="body" sz="quarter" idx="17"/>
          </p:nvPr>
        </p:nvSpPr>
        <p:spPr>
          <a:xfrm>
            <a:off x="2717200" y="3006814"/>
            <a:ext cx="6578164" cy="757555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t>Taking away coffee</a:t>
            </a:r>
            <a:r>
              <a:rPr>
                <a:solidFill>
                  <a:srgbClr val="FFFFFF"/>
                </a:solidFill>
              </a:rPr>
              <a:t> from Americans is like taking away oil from the motors.</a:t>
            </a:r>
          </a:p>
        </p:txBody>
      </p:sp>
      <p:sp>
        <p:nvSpPr>
          <p:cNvPr id="955" name="Line"/>
          <p:cNvSpPr>
            <a:spLocks noGrp="1"/>
          </p:cNvSpPr>
          <p:nvPr>
            <p:ph type="body" sz="quarter" idx="18"/>
          </p:nvPr>
        </p:nvSpPr>
        <p:spPr>
          <a:xfrm>
            <a:off x="2873287" y="11028491"/>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956" name="Image"/>
          <p:cNvSpPr>
            <a:spLocks noGrp="1"/>
          </p:cNvSpPr>
          <p:nvPr>
            <p:ph type="pic" idx="19"/>
          </p:nvPr>
        </p:nvSpPr>
        <p:spPr>
          <a:xfrm>
            <a:off x="13601326" y="1838328"/>
            <a:ext cx="8200343" cy="16627572"/>
          </a:xfrm>
          <a:prstGeom prst="rect">
            <a:avLst/>
          </a:prstGeom>
        </p:spPr>
        <p:txBody>
          <a:bodyPr lIns="91439" tIns="45719" rIns="91439" bIns="45719">
            <a:noAutofit/>
          </a:bodyPr>
          <a:lstStyle/>
          <a:p>
            <a:endParaRPr/>
          </a:p>
        </p:txBody>
      </p:sp>
      <p:sp>
        <p:nvSpPr>
          <p:cNvPr id="957" name="Image"/>
          <p:cNvSpPr>
            <a:spLocks noGrp="1"/>
          </p:cNvSpPr>
          <p:nvPr>
            <p:ph type="pic" sz="half" idx="20"/>
          </p:nvPr>
        </p:nvSpPr>
        <p:spPr>
          <a:xfrm>
            <a:off x="13979481" y="3625269"/>
            <a:ext cx="7443896" cy="13140799"/>
          </a:xfrm>
          <a:prstGeom prst="rect">
            <a:avLst/>
          </a:prstGeom>
        </p:spPr>
        <p:txBody>
          <a:bodyPr lIns="91439" tIns="45719" rIns="91439" bIns="45719">
            <a:noAutofit/>
          </a:bodyPr>
          <a:lstStyle/>
          <a:p>
            <a:endParaRPr/>
          </a:p>
        </p:txBody>
      </p:sp>
      <p:sp>
        <p:nvSpPr>
          <p:cNvPr id="9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58">
    <p:bg>
      <p:bgPr>
        <a:solidFill>
          <a:srgbClr val="18242E"/>
        </a:solidFill>
        <a:effectLst/>
      </p:bgPr>
    </p:bg>
    <p:spTree>
      <p:nvGrpSpPr>
        <p:cNvPr id="1" name=""/>
        <p:cNvGrpSpPr/>
        <p:nvPr/>
      </p:nvGrpSpPr>
      <p:grpSpPr>
        <a:xfrm>
          <a:off x="0" y="0"/>
          <a:ext cx="0" cy="0"/>
          <a:chOff x="0" y="0"/>
          <a:chExt cx="0" cy="0"/>
        </a:xfrm>
      </p:grpSpPr>
      <p:sp>
        <p:nvSpPr>
          <p:cNvPr id="965"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966" name="Cultivation…"/>
          <p:cNvSpPr txBox="1">
            <a:spLocks noGrp="1"/>
          </p:cNvSpPr>
          <p:nvPr>
            <p:ph type="body" sz="quarter" idx="14"/>
          </p:nvPr>
        </p:nvSpPr>
        <p:spPr>
          <a:xfrm>
            <a:off x="17295841" y="5701878"/>
            <a:ext cx="5741312" cy="2482851"/>
          </a:xfrm>
          <a:prstGeom prst="rect">
            <a:avLst/>
          </a:prstGeom>
        </p:spPr>
        <p:txBody>
          <a:bodyPr>
            <a:spAutoFit/>
          </a:bodyPr>
          <a:lstStyle/>
          <a:p>
            <a:pPr>
              <a:defRPr>
                <a:solidFill>
                  <a:srgbClr val="5AFCEB"/>
                </a:solidFill>
              </a:defRPr>
            </a:pPr>
            <a:r>
              <a:rPr b="1" cap="all">
                <a:latin typeface="+mj-lt"/>
                <a:ea typeface="+mj-ea"/>
                <a:cs typeface="+mj-cs"/>
                <a:sym typeface="Montserrat-Black"/>
              </a:rPr>
              <a:t>Cultivation</a:t>
            </a:r>
          </a:p>
          <a:p>
            <a:r>
              <a:t>The traditional method of planting coffee is to place 20 seeds in each hole at the beginning of the rainy season</a:t>
            </a:r>
          </a:p>
        </p:txBody>
      </p:sp>
      <p:sp>
        <p:nvSpPr>
          <p:cNvPr id="967" name="Rounded Rectangle"/>
          <p:cNvSpPr>
            <a:spLocks noGrp="1"/>
          </p:cNvSpPr>
          <p:nvPr>
            <p:ph type="body" sz="quarter" idx="15"/>
          </p:nvPr>
        </p:nvSpPr>
        <p:spPr>
          <a:xfrm rot="18900000">
            <a:off x="15797009" y="6197052"/>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968" name="02"/>
          <p:cNvSpPr txBox="1">
            <a:spLocks noGrp="1"/>
          </p:cNvSpPr>
          <p:nvPr>
            <p:ph type="body" sz="quarter" idx="16"/>
          </p:nvPr>
        </p:nvSpPr>
        <p:spPr>
          <a:xfrm>
            <a:off x="15890713" y="6312818"/>
            <a:ext cx="813138"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02</a:t>
            </a:r>
          </a:p>
        </p:txBody>
      </p:sp>
      <p:sp>
        <p:nvSpPr>
          <p:cNvPr id="969" name="Biology…"/>
          <p:cNvSpPr txBox="1">
            <a:spLocks noGrp="1"/>
          </p:cNvSpPr>
          <p:nvPr>
            <p:ph type="body" sz="quarter" idx="17"/>
          </p:nvPr>
        </p:nvSpPr>
        <p:spPr>
          <a:xfrm>
            <a:off x="17212485" y="9440609"/>
            <a:ext cx="5741312" cy="1968501"/>
          </a:xfrm>
          <a:prstGeom prst="rect">
            <a:avLst/>
          </a:prstGeom>
        </p:spPr>
        <p:txBody>
          <a:bodyPr>
            <a:spAutoFit/>
          </a:bodyPr>
          <a:lstStyle/>
          <a:p>
            <a:pPr>
              <a:defRPr>
                <a:solidFill>
                  <a:srgbClr val="5AFCEB"/>
                </a:solidFill>
              </a:defRPr>
            </a:pPr>
            <a:r>
              <a:rPr b="1" cap="all">
                <a:latin typeface="+mj-lt"/>
                <a:ea typeface="+mj-ea"/>
                <a:cs typeface="+mj-cs"/>
                <a:sym typeface="Montserrat-Black"/>
              </a:rPr>
              <a:t>Biology</a:t>
            </a:r>
          </a:p>
          <a:p>
            <a:r>
              <a:t>Several species of shrub of the genus Coffea produce the berries from which coffee is extracted.</a:t>
            </a:r>
          </a:p>
        </p:txBody>
      </p:sp>
      <p:sp>
        <p:nvSpPr>
          <p:cNvPr id="970" name="Rounded Rectangle"/>
          <p:cNvSpPr>
            <a:spLocks noGrp="1"/>
          </p:cNvSpPr>
          <p:nvPr>
            <p:ph type="body" sz="quarter" idx="18"/>
          </p:nvPr>
        </p:nvSpPr>
        <p:spPr>
          <a:xfrm rot="18900000">
            <a:off x="15713654" y="989918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971" name="03"/>
          <p:cNvSpPr txBox="1">
            <a:spLocks noGrp="1"/>
          </p:cNvSpPr>
          <p:nvPr>
            <p:ph type="body" sz="quarter" idx="19"/>
          </p:nvPr>
        </p:nvSpPr>
        <p:spPr>
          <a:xfrm>
            <a:off x="15807359" y="10014953"/>
            <a:ext cx="813137"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03</a:t>
            </a:r>
          </a:p>
        </p:txBody>
      </p:sp>
      <p:sp>
        <p:nvSpPr>
          <p:cNvPr id="972" name="History…"/>
          <p:cNvSpPr txBox="1">
            <a:spLocks noGrp="1"/>
          </p:cNvSpPr>
          <p:nvPr>
            <p:ph type="body" sz="quarter" idx="20"/>
          </p:nvPr>
        </p:nvSpPr>
        <p:spPr>
          <a:xfrm>
            <a:off x="17295841" y="1999743"/>
            <a:ext cx="5652019" cy="1968501"/>
          </a:xfrm>
          <a:prstGeom prst="rect">
            <a:avLst/>
          </a:prstGeom>
        </p:spPr>
        <p:txBody>
          <a:bodyPr>
            <a:spAutoFit/>
          </a:bodyPr>
          <a:lstStyle/>
          <a:p>
            <a:pPr>
              <a:defRPr>
                <a:solidFill>
                  <a:srgbClr val="5AFCEB"/>
                </a:solidFill>
              </a:defRPr>
            </a:pPr>
            <a:r>
              <a:rPr b="1" cap="all">
                <a:latin typeface="+mj-lt"/>
                <a:ea typeface="+mj-ea"/>
                <a:cs typeface="+mj-cs"/>
                <a:sym typeface="Montserrat-Black"/>
              </a:rPr>
              <a:t>History</a:t>
            </a:r>
          </a:p>
          <a:p>
            <a:r>
              <a:t>According to legend, ancestors of today's Oromo people in a region of Kaffa in Ethiopia were believed</a:t>
            </a:r>
          </a:p>
        </p:txBody>
      </p:sp>
      <p:sp>
        <p:nvSpPr>
          <p:cNvPr id="973" name="Rounded Rectangle"/>
          <p:cNvSpPr>
            <a:spLocks noGrp="1"/>
          </p:cNvSpPr>
          <p:nvPr>
            <p:ph type="body" sz="quarter" idx="21"/>
          </p:nvPr>
        </p:nvSpPr>
        <p:spPr>
          <a:xfrm rot="18900000">
            <a:off x="15797009" y="249491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974" name="01"/>
          <p:cNvSpPr txBox="1">
            <a:spLocks noGrp="1"/>
          </p:cNvSpPr>
          <p:nvPr>
            <p:ph type="body" sz="quarter" idx="22"/>
          </p:nvPr>
        </p:nvSpPr>
        <p:spPr>
          <a:xfrm>
            <a:off x="15890713" y="2610683"/>
            <a:ext cx="813138"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01</a:t>
            </a:r>
          </a:p>
        </p:txBody>
      </p:sp>
      <p:sp>
        <p:nvSpPr>
          <p:cNvPr id="975" name="Once you wake up and smell the coffee, it’s hard to go back to sleep."/>
          <p:cNvSpPr txBox="1">
            <a:spLocks noGrp="1"/>
          </p:cNvSpPr>
          <p:nvPr>
            <p:ph type="body" sz="quarter" idx="23"/>
          </p:nvPr>
        </p:nvSpPr>
        <p:spPr>
          <a:xfrm>
            <a:off x="2717200" y="2803656"/>
            <a:ext cx="5741311" cy="757555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Once you wake up and smell the coffee, </a:t>
            </a:r>
            <a:r>
              <a:t>it’s hard to go back to sleep.</a:t>
            </a:r>
          </a:p>
        </p:txBody>
      </p:sp>
      <p:sp>
        <p:nvSpPr>
          <p:cNvPr id="976" name="Line"/>
          <p:cNvSpPr>
            <a:spLocks noGrp="1"/>
          </p:cNvSpPr>
          <p:nvPr>
            <p:ph type="body" sz="quarter" idx="24"/>
          </p:nvPr>
        </p:nvSpPr>
        <p:spPr>
          <a:xfrm>
            <a:off x="2873287" y="11097735"/>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977" name="Image"/>
          <p:cNvSpPr>
            <a:spLocks noGrp="1"/>
          </p:cNvSpPr>
          <p:nvPr>
            <p:ph type="pic" sz="quarter" idx="25"/>
          </p:nvPr>
        </p:nvSpPr>
        <p:spPr>
          <a:xfrm>
            <a:off x="9549026" y="1498927"/>
            <a:ext cx="5285948" cy="10718146"/>
          </a:xfrm>
          <a:prstGeom prst="rect">
            <a:avLst/>
          </a:prstGeom>
        </p:spPr>
        <p:txBody>
          <a:bodyPr lIns="91439" tIns="45719" rIns="91439" bIns="45719">
            <a:noAutofit/>
          </a:bodyPr>
          <a:lstStyle/>
          <a:p>
            <a:endParaRPr/>
          </a:p>
        </p:txBody>
      </p:sp>
      <p:sp>
        <p:nvSpPr>
          <p:cNvPr id="978" name="Image"/>
          <p:cNvSpPr>
            <a:spLocks noGrp="1"/>
          </p:cNvSpPr>
          <p:nvPr>
            <p:ph type="pic" sz="quarter" idx="26"/>
          </p:nvPr>
        </p:nvSpPr>
        <p:spPr>
          <a:xfrm>
            <a:off x="9792785" y="2650790"/>
            <a:ext cx="4798342" cy="8470570"/>
          </a:xfrm>
          <a:prstGeom prst="rect">
            <a:avLst/>
          </a:prstGeom>
        </p:spPr>
        <p:txBody>
          <a:bodyPr lIns="91439" tIns="45719" rIns="91439" bIns="45719">
            <a:noAutofit/>
          </a:bodyPr>
          <a:lstStyle/>
          <a:p>
            <a:endParaRPr/>
          </a:p>
        </p:txBody>
      </p:sp>
      <p:sp>
        <p:nvSpPr>
          <p:cNvPr id="979" name="Rounded Rectangle"/>
          <p:cNvSpPr>
            <a:spLocks noGrp="1"/>
          </p:cNvSpPr>
          <p:nvPr>
            <p:ph type="body" sz="quarter" idx="27"/>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980" name="C"/>
          <p:cNvSpPr txBox="1">
            <a:spLocks noGrp="1"/>
          </p:cNvSpPr>
          <p:nvPr>
            <p:ph type="body" sz="quarter" idx="28"/>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9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59">
    <p:bg>
      <p:bgPr>
        <a:solidFill>
          <a:srgbClr val="18242E"/>
        </a:solidFill>
        <a:effectLst/>
      </p:bgPr>
    </p:bg>
    <p:spTree>
      <p:nvGrpSpPr>
        <p:cNvPr id="1" name=""/>
        <p:cNvGrpSpPr/>
        <p:nvPr/>
      </p:nvGrpSpPr>
      <p:grpSpPr>
        <a:xfrm>
          <a:off x="0" y="0"/>
          <a:ext cx="0" cy="0"/>
          <a:chOff x="0" y="0"/>
          <a:chExt cx="0" cy="0"/>
        </a:xfrm>
      </p:grpSpPr>
      <p:sp>
        <p:nvSpPr>
          <p:cNvPr id="988" name="Rectangle"/>
          <p:cNvSpPr>
            <a:spLocks noGrp="1"/>
          </p:cNvSpPr>
          <p:nvPr>
            <p:ph type="body" idx="13"/>
          </p:nvPr>
        </p:nvSpPr>
        <p:spPr>
          <a:xfrm>
            <a:off x="381000" y="381000"/>
            <a:ext cx="15407291"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989" name="Rectangle"/>
          <p:cNvSpPr>
            <a:spLocks noGrp="1"/>
          </p:cNvSpPr>
          <p:nvPr>
            <p:ph type="body" sz="half" idx="14"/>
          </p:nvPr>
        </p:nvSpPr>
        <p:spPr>
          <a:xfrm>
            <a:off x="16246298" y="-25400"/>
            <a:ext cx="8128001" cy="13766800"/>
          </a:xfrm>
          <a:prstGeom prst="rect">
            <a:avLst/>
          </a:prstGeom>
          <a:solidFill>
            <a:srgbClr val="FFFFFF"/>
          </a:solidFill>
          <a:effectLst>
            <a:outerShdw blurRad="38100" dist="25400" dir="5400000" rotWithShape="0">
              <a:srgbClr val="000000">
                <a:alpha val="50000"/>
              </a:srgbClr>
            </a:outerShdw>
          </a:effectLst>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990" name="Coffee is a brewed drink prepared from roasted coffee beans, which are the seeds of berries from the Coffea plant. The genus Coffea is native to tropical…"/>
          <p:cNvSpPr txBox="1">
            <a:spLocks noGrp="1"/>
          </p:cNvSpPr>
          <p:nvPr>
            <p:ph type="body" sz="quarter" idx="15"/>
          </p:nvPr>
        </p:nvSpPr>
        <p:spPr>
          <a:xfrm>
            <a:off x="17220043" y="1099006"/>
            <a:ext cx="5428390" cy="11912601"/>
          </a:xfrm>
          <a:prstGeom prst="rect">
            <a:avLst/>
          </a:prstGeom>
        </p:spPr>
        <p:txBody>
          <a:bodyPr>
            <a:spAutoFit/>
          </a:bodyPr>
          <a:lstStyle/>
          <a:p>
            <a:pPr>
              <a:defRPr sz="2600" cap="all" spc="130">
                <a:solidFill>
                  <a:srgbClr val="18242E"/>
                </a:solidFill>
                <a:latin typeface="Montserrat Bold"/>
                <a:ea typeface="Montserrat Bold"/>
                <a:cs typeface="Montserrat Bold"/>
                <a:sym typeface="Montserrat Bold"/>
              </a:defRPr>
            </a:pPr>
            <a:r>
              <a:t>Coffee is a brewed drink prepared from roasted coffee beans, which are the seeds of berries from the Coffea plant. The genus Coffea is native to tropical</a:t>
            </a:r>
          </a:p>
          <a:p>
            <a:pPr>
              <a:defRPr>
                <a:solidFill>
                  <a:srgbClr val="18242E"/>
                </a:solidFill>
              </a:defRPr>
            </a:pPr>
            <a:endParaRPr/>
          </a:p>
          <a:p>
            <a:pPr>
              <a:defRPr>
                <a:solidFill>
                  <a:srgbClr val="18242E"/>
                </a:solidFill>
              </a:defRPr>
            </a:pPr>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a:t>
            </a:r>
          </a:p>
        </p:txBody>
      </p:sp>
      <p:sp>
        <p:nvSpPr>
          <p:cNvPr id="991" name="History…"/>
          <p:cNvSpPr txBox="1">
            <a:spLocks noGrp="1"/>
          </p:cNvSpPr>
          <p:nvPr>
            <p:ph type="body" sz="quarter" idx="16"/>
          </p:nvPr>
        </p:nvSpPr>
        <p:spPr>
          <a:xfrm>
            <a:off x="3217813" y="10957843"/>
            <a:ext cx="10601811" cy="145415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History</a:t>
            </a:r>
          </a:p>
          <a:p>
            <a:pPr algn="ctr"/>
            <a:r>
              <a:t>According to legend, ancestors of today's Oromo people in a region of Kaffa in Ethiopia were believed</a:t>
            </a:r>
          </a:p>
        </p:txBody>
      </p:sp>
      <p:sp>
        <p:nvSpPr>
          <p:cNvPr id="992" name="Image"/>
          <p:cNvSpPr>
            <a:spLocks noGrp="1"/>
          </p:cNvSpPr>
          <p:nvPr>
            <p:ph type="pic" sz="quarter" idx="17"/>
          </p:nvPr>
        </p:nvSpPr>
        <p:spPr>
          <a:xfrm>
            <a:off x="6405938" y="1498927"/>
            <a:ext cx="4225561" cy="8568033"/>
          </a:xfrm>
          <a:prstGeom prst="rect">
            <a:avLst/>
          </a:prstGeom>
        </p:spPr>
        <p:txBody>
          <a:bodyPr lIns="91439" tIns="45719" rIns="91439" bIns="45719">
            <a:noAutofit/>
          </a:bodyPr>
          <a:lstStyle/>
          <a:p>
            <a:endParaRPr/>
          </a:p>
        </p:txBody>
      </p:sp>
      <p:sp>
        <p:nvSpPr>
          <p:cNvPr id="993" name="Image"/>
          <p:cNvSpPr>
            <a:spLocks noGrp="1"/>
          </p:cNvSpPr>
          <p:nvPr>
            <p:ph type="pic" sz="quarter" idx="18"/>
          </p:nvPr>
        </p:nvSpPr>
        <p:spPr>
          <a:xfrm>
            <a:off x="6600798" y="2419721"/>
            <a:ext cx="3835771" cy="6771332"/>
          </a:xfrm>
          <a:prstGeom prst="rect">
            <a:avLst/>
          </a:prstGeom>
        </p:spPr>
        <p:txBody>
          <a:bodyPr lIns="91439" tIns="45719" rIns="91439" bIns="45719">
            <a:noAutofit/>
          </a:bodyPr>
          <a:lstStyle/>
          <a:p>
            <a:endParaRPr/>
          </a:p>
        </p:txBody>
      </p:sp>
      <p:sp>
        <p:nvSpPr>
          <p:cNvPr id="994" name="Rounded Rectangle"/>
          <p:cNvSpPr>
            <a:spLocks noGrp="1"/>
          </p:cNvSpPr>
          <p:nvPr>
            <p:ph type="body" sz="quarter" idx="19"/>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995" name="C"/>
          <p:cNvSpPr txBox="1">
            <a:spLocks noGrp="1"/>
          </p:cNvSpPr>
          <p:nvPr>
            <p:ph type="body" sz="quarter" idx="20"/>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9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06">
    <p:bg>
      <p:bgPr>
        <a:solidFill>
          <a:srgbClr val="18242E"/>
        </a:solidFill>
        <a:effectLst/>
      </p:bgPr>
    </p:bg>
    <p:spTree>
      <p:nvGrpSpPr>
        <p:cNvPr id="1" name=""/>
        <p:cNvGrpSpPr/>
        <p:nvPr/>
      </p:nvGrpSpPr>
      <p:grpSpPr>
        <a:xfrm>
          <a:off x="0" y="0"/>
          <a:ext cx="0" cy="0"/>
          <a:chOff x="0" y="0"/>
          <a:chExt cx="0" cy="0"/>
        </a:xfrm>
      </p:grpSpPr>
      <p:sp>
        <p:nvSpPr>
          <p:cNvPr id="85"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86" name="Coffee is always a…"/>
          <p:cNvSpPr txBox="1">
            <a:spLocks noGrp="1"/>
          </p:cNvSpPr>
          <p:nvPr>
            <p:ph type="body" sz="quarter" idx="14"/>
          </p:nvPr>
        </p:nvSpPr>
        <p:spPr>
          <a:xfrm>
            <a:off x="2717200" y="1382096"/>
            <a:ext cx="9579610" cy="3906521"/>
          </a:xfrm>
          <a:prstGeom prst="rect">
            <a:avLst/>
          </a:prstGeom>
        </p:spPr>
        <p:txBody>
          <a:bodyPr>
            <a:spAutoFit/>
          </a:bodyPr>
          <a:lstStyle/>
          <a:p>
            <a:pPr>
              <a:lnSpc>
                <a:spcPct val="90000"/>
              </a:lnSpc>
              <a:defRPr sz="8000" spc="-400">
                <a:latin typeface="Playfair Display"/>
                <a:ea typeface="Playfair Display"/>
                <a:cs typeface="Playfair Display"/>
                <a:sym typeface="Playfair Display"/>
              </a:defRPr>
            </a:pPr>
            <a:r>
              <a:rPr>
                <a:solidFill>
                  <a:srgbClr val="5AFCEB"/>
                </a:solidFill>
              </a:rPr>
              <a:t>Coffee </a:t>
            </a:r>
            <a:r>
              <a:t>is always a</a:t>
            </a:r>
          </a:p>
          <a:p>
            <a:pPr>
              <a:lnSpc>
                <a:spcPct val="90000"/>
              </a:lnSpc>
              <a:defRPr sz="8000" spc="-400">
                <a:latin typeface="Playfair Display"/>
                <a:ea typeface="Playfair Display"/>
                <a:cs typeface="Playfair Display"/>
                <a:sym typeface="Playfair Display"/>
              </a:defRPr>
            </a:pPr>
            <a:r>
              <a:rPr>
                <a:solidFill>
                  <a:srgbClr val="5AFCEB"/>
                </a:solidFill>
              </a:rPr>
              <a:t>good idea</a:t>
            </a:r>
            <a:r>
              <a:t> !</a:t>
            </a:r>
          </a:p>
        </p:txBody>
      </p:sp>
      <p:sp>
        <p:nvSpPr>
          <p:cNvPr id="87" name="Line"/>
          <p:cNvSpPr>
            <a:spLocks noGrp="1"/>
          </p:cNvSpPr>
          <p:nvPr>
            <p:ph type="body" sz="quarter" idx="15"/>
          </p:nvPr>
        </p:nvSpPr>
        <p:spPr>
          <a:xfrm>
            <a:off x="2873287" y="4622800"/>
            <a:ext cx="515283" cy="0"/>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88" name="Rounded Rectangle"/>
          <p:cNvSpPr>
            <a:spLocks noGrp="1"/>
          </p:cNvSpPr>
          <p:nvPr>
            <p:ph type="body" sz="quarter" idx="16"/>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89" name="C"/>
          <p:cNvSpPr txBox="1">
            <a:spLocks noGrp="1"/>
          </p:cNvSpPr>
          <p:nvPr>
            <p:ph type="body" sz="quarter" idx="17"/>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90" name="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The two most commonly grown are the highly regarded arabica, and the less sophisticated but stronger and more hardy robusta.…"/>
          <p:cNvSpPr txBox="1">
            <a:spLocks noGrp="1"/>
          </p:cNvSpPr>
          <p:nvPr>
            <p:ph type="body" sz="quarter" idx="18"/>
          </p:nvPr>
        </p:nvSpPr>
        <p:spPr>
          <a:xfrm>
            <a:off x="2789861" y="4919643"/>
            <a:ext cx="8299440" cy="7131051"/>
          </a:xfrm>
          <a:prstGeom prst="rect">
            <a:avLst/>
          </a:prstGeom>
        </p:spPr>
        <p:txBody>
          <a:bodyPr anchor="b">
            <a:spAutoFit/>
          </a:bodyPr>
          <a:lstStyle/>
          <a:p>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The two most commonly grown are the highly regarded arabica, and the less sophisticated but stronger and more hardy robusta. </a:t>
            </a:r>
          </a:p>
          <a:p>
            <a:r>
              <a:t>Once ripe, coffee beans are picked, processed, and dried. Dried coffee beans are roasted to varying degrees, </a:t>
            </a:r>
          </a:p>
        </p:txBody>
      </p:sp>
      <p:sp>
        <p:nvSpPr>
          <p:cNvPr id="91" name="Once ripe, coffee beans are picked, processed, and dried. Dried coffee beans are roasted to varying degrees, depending on the desired flavor. Roasted beans are ground and brewed to produce coffee as a beverage.…"/>
          <p:cNvSpPr txBox="1">
            <a:spLocks noGrp="1"/>
          </p:cNvSpPr>
          <p:nvPr>
            <p:ph type="body" sz="half" idx="19"/>
          </p:nvPr>
        </p:nvSpPr>
        <p:spPr>
          <a:xfrm>
            <a:off x="13306290" y="1265154"/>
            <a:ext cx="8299440" cy="10731501"/>
          </a:xfrm>
          <a:prstGeom prst="rect">
            <a:avLst/>
          </a:prstGeom>
        </p:spPr>
        <p:txBody>
          <a:bodyPr anchor="b">
            <a:spAutoFit/>
          </a:bodyPr>
          <a:lstStyle/>
          <a:p>
            <a:r>
              <a:t>Once ripe, coffee beans are picked, processed, and dried. Dried coffee beans are roasted to varying degrees, depending on the desired flavor. Roasted beans are ground and brewed to produce coffee as a beverage.</a:t>
            </a:r>
          </a:p>
          <a:p>
            <a:endParaRPr/>
          </a:p>
          <a:p>
            <a:r>
              <a:t>Coffee is slightly acidic and can have a stimulating effect on humans because of its caffeine content. Coffee is one of the most popular drinks in the world.[3] It can be prepared and presented in a variety of ways (e.g., espresso, cappuccino, cafe latte, etc.). It is usually served hot, although iced coffee is also served. Clinical studies indicate that moderate coffee consumption is benign or mildly beneficial in healthy adults, with continuing research on whether long-term consumption inhibits cognitive decline during aging or lowers the risk of some forms of cancer.[4][5]</a:t>
            </a:r>
          </a:p>
          <a:p>
            <a:endParaRPr/>
          </a:p>
          <a:p>
            <a:r>
              <a:t>The earliest credible evidence of coffee-drinking appears in the middle of the 15th century in the Sufi shrines of Yemen.</a:t>
            </a: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60">
    <p:bg>
      <p:bgPr>
        <a:solidFill>
          <a:srgbClr val="18242E"/>
        </a:solidFill>
        <a:effectLst/>
      </p:bgPr>
    </p:bg>
    <p:spTree>
      <p:nvGrpSpPr>
        <p:cNvPr id="1" name=""/>
        <p:cNvGrpSpPr/>
        <p:nvPr/>
      </p:nvGrpSpPr>
      <p:grpSpPr>
        <a:xfrm>
          <a:off x="0" y="0"/>
          <a:ext cx="0" cy="0"/>
          <a:chOff x="0" y="0"/>
          <a:chExt cx="0" cy="0"/>
        </a:xfrm>
      </p:grpSpPr>
      <p:sp>
        <p:nvSpPr>
          <p:cNvPr id="1003"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004" name="Put the coffee on, bubbles, I’m coming home."/>
          <p:cNvSpPr txBox="1">
            <a:spLocks noGrp="1"/>
          </p:cNvSpPr>
          <p:nvPr>
            <p:ph type="body" sz="quarter" idx="14"/>
          </p:nvPr>
        </p:nvSpPr>
        <p:spPr>
          <a:xfrm>
            <a:off x="2248857" y="1178381"/>
            <a:ext cx="20660391" cy="1460501"/>
          </a:xfrm>
          <a:prstGeom prst="rect">
            <a:avLst/>
          </a:prstGeom>
        </p:spPr>
        <p:txBody>
          <a:bodyPr anchor="ctr">
            <a:spAutoFit/>
          </a:bodyPr>
          <a:lstStyle/>
          <a:p>
            <a:pPr algn="ct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Put the coffee on, bubbles, </a:t>
            </a:r>
            <a:r>
              <a:t>I’m coming home.</a:t>
            </a:r>
          </a:p>
        </p:txBody>
      </p:sp>
      <p:sp>
        <p:nvSpPr>
          <p:cNvPr id="1005" name="History…"/>
          <p:cNvSpPr txBox="1">
            <a:spLocks noGrp="1"/>
          </p:cNvSpPr>
          <p:nvPr>
            <p:ph type="body" sz="quarter" idx="15"/>
          </p:nvPr>
        </p:nvSpPr>
        <p:spPr>
          <a:xfrm>
            <a:off x="2675449" y="10957843"/>
            <a:ext cx="5812078" cy="196850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History</a:t>
            </a:r>
          </a:p>
          <a:p>
            <a:pPr algn="ctr"/>
            <a:r>
              <a:t>According to legend, ancestors of today's Oromo people in a region of Kaffa in Ethiopia were believed</a:t>
            </a:r>
          </a:p>
        </p:txBody>
      </p:sp>
      <p:sp>
        <p:nvSpPr>
          <p:cNvPr id="1006" name="Cultivation…"/>
          <p:cNvSpPr txBox="1">
            <a:spLocks noGrp="1"/>
          </p:cNvSpPr>
          <p:nvPr>
            <p:ph type="body" sz="quarter" idx="16"/>
          </p:nvPr>
        </p:nvSpPr>
        <p:spPr>
          <a:xfrm>
            <a:off x="9673014" y="10957843"/>
            <a:ext cx="5812078" cy="196850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Cultivation</a:t>
            </a:r>
          </a:p>
          <a:p>
            <a:pPr algn="ctr"/>
            <a:r>
              <a:t>The traditional method of planting coffee is to place 20 seeds in each hole at the beginning of the rainy</a:t>
            </a:r>
          </a:p>
        </p:txBody>
      </p:sp>
      <p:sp>
        <p:nvSpPr>
          <p:cNvPr id="1007" name="Biology…"/>
          <p:cNvSpPr txBox="1">
            <a:spLocks noGrp="1"/>
          </p:cNvSpPr>
          <p:nvPr>
            <p:ph type="body" sz="quarter" idx="17"/>
          </p:nvPr>
        </p:nvSpPr>
        <p:spPr>
          <a:xfrm>
            <a:off x="16670579" y="10957843"/>
            <a:ext cx="5812078" cy="196850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Biology</a:t>
            </a:r>
          </a:p>
          <a:p>
            <a:pPr algn="ctr"/>
            <a:r>
              <a:t>Several species of shrub of the genus Coffea produce the berries from which coffee is extracted.</a:t>
            </a:r>
          </a:p>
        </p:txBody>
      </p:sp>
      <p:sp>
        <p:nvSpPr>
          <p:cNvPr id="1008" name="Image"/>
          <p:cNvSpPr>
            <a:spLocks noGrp="1"/>
          </p:cNvSpPr>
          <p:nvPr>
            <p:ph type="pic" sz="quarter" idx="18"/>
          </p:nvPr>
        </p:nvSpPr>
        <p:spPr>
          <a:xfrm>
            <a:off x="3752003" y="3148411"/>
            <a:ext cx="3658971" cy="7419178"/>
          </a:xfrm>
          <a:prstGeom prst="rect">
            <a:avLst/>
          </a:prstGeom>
        </p:spPr>
        <p:txBody>
          <a:bodyPr lIns="91439" tIns="45719" rIns="91439" bIns="45719">
            <a:noAutofit/>
          </a:bodyPr>
          <a:lstStyle/>
          <a:p>
            <a:endParaRPr/>
          </a:p>
        </p:txBody>
      </p:sp>
      <p:sp>
        <p:nvSpPr>
          <p:cNvPr id="1009" name="Image"/>
          <p:cNvSpPr>
            <a:spLocks noGrp="1"/>
          </p:cNvSpPr>
          <p:nvPr>
            <p:ph type="pic" sz="quarter" idx="19"/>
          </p:nvPr>
        </p:nvSpPr>
        <p:spPr>
          <a:xfrm>
            <a:off x="3920734" y="3945740"/>
            <a:ext cx="3321447" cy="5863389"/>
          </a:xfrm>
          <a:prstGeom prst="rect">
            <a:avLst/>
          </a:prstGeom>
        </p:spPr>
        <p:txBody>
          <a:bodyPr lIns="91439" tIns="45719" rIns="91439" bIns="45719">
            <a:noAutofit/>
          </a:bodyPr>
          <a:lstStyle/>
          <a:p>
            <a:endParaRPr/>
          </a:p>
        </p:txBody>
      </p:sp>
      <p:sp>
        <p:nvSpPr>
          <p:cNvPr id="1010" name="Image"/>
          <p:cNvSpPr>
            <a:spLocks noGrp="1"/>
          </p:cNvSpPr>
          <p:nvPr>
            <p:ph type="pic" sz="quarter" idx="20"/>
          </p:nvPr>
        </p:nvSpPr>
        <p:spPr>
          <a:xfrm>
            <a:off x="10749567" y="3148411"/>
            <a:ext cx="3658971" cy="7419178"/>
          </a:xfrm>
          <a:prstGeom prst="rect">
            <a:avLst/>
          </a:prstGeom>
        </p:spPr>
        <p:txBody>
          <a:bodyPr lIns="91439" tIns="45719" rIns="91439" bIns="45719">
            <a:noAutofit/>
          </a:bodyPr>
          <a:lstStyle/>
          <a:p>
            <a:endParaRPr/>
          </a:p>
        </p:txBody>
      </p:sp>
      <p:sp>
        <p:nvSpPr>
          <p:cNvPr id="1011" name="Image"/>
          <p:cNvSpPr>
            <a:spLocks noGrp="1"/>
          </p:cNvSpPr>
          <p:nvPr>
            <p:ph type="pic" sz="quarter" idx="21"/>
          </p:nvPr>
        </p:nvSpPr>
        <p:spPr>
          <a:xfrm>
            <a:off x="10918299" y="3945740"/>
            <a:ext cx="3321446" cy="5863389"/>
          </a:xfrm>
          <a:prstGeom prst="rect">
            <a:avLst/>
          </a:prstGeom>
        </p:spPr>
        <p:txBody>
          <a:bodyPr lIns="91439" tIns="45719" rIns="91439" bIns="45719">
            <a:noAutofit/>
          </a:bodyPr>
          <a:lstStyle/>
          <a:p>
            <a:endParaRPr/>
          </a:p>
        </p:txBody>
      </p:sp>
      <p:sp>
        <p:nvSpPr>
          <p:cNvPr id="1012" name="Image"/>
          <p:cNvSpPr>
            <a:spLocks noGrp="1"/>
          </p:cNvSpPr>
          <p:nvPr>
            <p:ph type="pic" sz="quarter" idx="22"/>
          </p:nvPr>
        </p:nvSpPr>
        <p:spPr>
          <a:xfrm>
            <a:off x="17747132" y="3148411"/>
            <a:ext cx="3658971" cy="7419178"/>
          </a:xfrm>
          <a:prstGeom prst="rect">
            <a:avLst/>
          </a:prstGeom>
        </p:spPr>
        <p:txBody>
          <a:bodyPr lIns="91439" tIns="45719" rIns="91439" bIns="45719">
            <a:noAutofit/>
          </a:bodyPr>
          <a:lstStyle/>
          <a:p>
            <a:endParaRPr/>
          </a:p>
        </p:txBody>
      </p:sp>
      <p:sp>
        <p:nvSpPr>
          <p:cNvPr id="1013" name="Image"/>
          <p:cNvSpPr>
            <a:spLocks noGrp="1"/>
          </p:cNvSpPr>
          <p:nvPr>
            <p:ph type="pic" sz="quarter" idx="23"/>
          </p:nvPr>
        </p:nvSpPr>
        <p:spPr>
          <a:xfrm>
            <a:off x="17915863" y="3945740"/>
            <a:ext cx="3321447" cy="5863389"/>
          </a:xfrm>
          <a:prstGeom prst="rect">
            <a:avLst/>
          </a:prstGeom>
        </p:spPr>
        <p:txBody>
          <a:bodyPr lIns="91439" tIns="45719" rIns="91439" bIns="45719">
            <a:noAutofit/>
          </a:bodyPr>
          <a:lstStyle/>
          <a:p>
            <a:endParaRPr/>
          </a:p>
        </p:txBody>
      </p:sp>
      <p:sp>
        <p:nvSpPr>
          <p:cNvPr id="1014" name="Rounded Rectangle"/>
          <p:cNvSpPr>
            <a:spLocks noGrp="1"/>
          </p:cNvSpPr>
          <p:nvPr>
            <p:ph type="body" sz="quarter" idx="24"/>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015" name="C"/>
          <p:cNvSpPr txBox="1">
            <a:spLocks noGrp="1"/>
          </p:cNvSpPr>
          <p:nvPr>
            <p:ph type="body" sz="quarter" idx="25"/>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0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61">
    <p:bg>
      <p:bgPr>
        <a:solidFill>
          <a:srgbClr val="18242E"/>
        </a:solidFill>
        <a:effectLst/>
      </p:bgPr>
    </p:bg>
    <p:spTree>
      <p:nvGrpSpPr>
        <p:cNvPr id="1" name=""/>
        <p:cNvGrpSpPr/>
        <p:nvPr/>
      </p:nvGrpSpPr>
      <p:grpSpPr>
        <a:xfrm>
          <a:off x="0" y="0"/>
          <a:ext cx="0" cy="0"/>
          <a:chOff x="0" y="0"/>
          <a:chExt cx="0" cy="0"/>
        </a:xfrm>
      </p:grpSpPr>
      <p:sp>
        <p:nvSpPr>
          <p:cNvPr id="1023" name="Rectangle"/>
          <p:cNvSpPr>
            <a:spLocks noGrp="1"/>
          </p:cNvSpPr>
          <p:nvPr>
            <p:ph type="body" idx="13"/>
          </p:nvPr>
        </p:nvSpPr>
        <p:spPr>
          <a:xfrm>
            <a:off x="11028697" y="-25400"/>
            <a:ext cx="13345602" cy="13766800"/>
          </a:xfrm>
          <a:prstGeom prst="rect">
            <a:avLst/>
          </a:prstGeom>
          <a:solidFill>
            <a:srgbClr val="FFFFFF"/>
          </a:solidFill>
          <a:effectLst>
            <a:outerShdw blurRad="38100" dist="25400" dir="5400000" rotWithShape="0">
              <a:srgbClr val="000000">
                <a:alpha val="50000"/>
              </a:srgbClr>
            </a:outerShdw>
          </a:effectLst>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024" name="Rectangle"/>
          <p:cNvSpPr>
            <a:spLocks noGrp="1"/>
          </p:cNvSpPr>
          <p:nvPr>
            <p:ph type="body" sz="half" idx="14"/>
          </p:nvPr>
        </p:nvSpPr>
        <p:spPr>
          <a:xfrm>
            <a:off x="381000" y="381000"/>
            <a:ext cx="10265941"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025" name="cience may never come up with a better office communication system than the coffee break."/>
          <p:cNvSpPr txBox="1">
            <a:spLocks noGrp="1"/>
          </p:cNvSpPr>
          <p:nvPr>
            <p:ph type="body" sz="quarter" idx="15"/>
          </p:nvPr>
        </p:nvSpPr>
        <p:spPr>
          <a:xfrm>
            <a:off x="2717200" y="2395309"/>
            <a:ext cx="7105353" cy="8798560"/>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cience may never come up with a better office communication system </a:t>
            </a:r>
            <a:r>
              <a:t>than the coffee break.</a:t>
            </a:r>
          </a:p>
        </p:txBody>
      </p:sp>
      <p:sp>
        <p:nvSpPr>
          <p:cNvPr id="1026" name="Line"/>
          <p:cNvSpPr>
            <a:spLocks noGrp="1"/>
          </p:cNvSpPr>
          <p:nvPr>
            <p:ph type="body" sz="quarter" idx="16"/>
          </p:nvPr>
        </p:nvSpPr>
        <p:spPr>
          <a:xfrm>
            <a:off x="2873287" y="11409491"/>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1027" name="Image"/>
          <p:cNvSpPr>
            <a:spLocks noGrp="1"/>
          </p:cNvSpPr>
          <p:nvPr>
            <p:ph type="pic" idx="17"/>
          </p:nvPr>
        </p:nvSpPr>
        <p:spPr>
          <a:xfrm>
            <a:off x="12477217" y="1615313"/>
            <a:ext cx="16266149" cy="10485374"/>
          </a:xfrm>
          <a:prstGeom prst="rect">
            <a:avLst/>
          </a:prstGeom>
        </p:spPr>
        <p:txBody>
          <a:bodyPr lIns="91439" tIns="45719" rIns="91439" bIns="45719">
            <a:noAutofit/>
          </a:bodyPr>
          <a:lstStyle/>
          <a:p>
            <a:endParaRPr/>
          </a:p>
        </p:txBody>
      </p:sp>
      <p:sp>
        <p:nvSpPr>
          <p:cNvPr id="1028" name="Image"/>
          <p:cNvSpPr>
            <a:spLocks noGrp="1"/>
          </p:cNvSpPr>
          <p:nvPr>
            <p:ph type="pic" sz="half" idx="18"/>
          </p:nvPr>
        </p:nvSpPr>
        <p:spPr>
          <a:xfrm>
            <a:off x="14579470" y="2126443"/>
            <a:ext cx="12061698" cy="9080399"/>
          </a:xfrm>
          <a:prstGeom prst="rect">
            <a:avLst/>
          </a:prstGeom>
        </p:spPr>
        <p:txBody>
          <a:bodyPr lIns="91439" tIns="45719" rIns="91439" bIns="45719">
            <a:noAutofit/>
          </a:bodyPr>
          <a:lstStyle/>
          <a:p>
            <a:endParaRPr/>
          </a:p>
        </p:txBody>
      </p:sp>
      <p:sp>
        <p:nvSpPr>
          <p:cNvPr id="1029" name="Rounded Rectangle"/>
          <p:cNvSpPr>
            <a:spLocks noGrp="1"/>
          </p:cNvSpPr>
          <p:nvPr>
            <p:ph type="body" sz="quarter" idx="19"/>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030" name="C"/>
          <p:cNvSpPr txBox="1">
            <a:spLocks noGrp="1"/>
          </p:cNvSpPr>
          <p:nvPr>
            <p:ph type="body" sz="quarter" idx="20"/>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0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62">
    <p:bg>
      <p:bgPr>
        <a:solidFill>
          <a:srgbClr val="18242E"/>
        </a:solidFill>
        <a:effectLst/>
      </p:bgPr>
    </p:bg>
    <p:spTree>
      <p:nvGrpSpPr>
        <p:cNvPr id="1" name=""/>
        <p:cNvGrpSpPr/>
        <p:nvPr/>
      </p:nvGrpSpPr>
      <p:grpSpPr>
        <a:xfrm>
          <a:off x="0" y="0"/>
          <a:ext cx="0" cy="0"/>
          <a:chOff x="0" y="0"/>
          <a:chExt cx="0" cy="0"/>
        </a:xfrm>
      </p:grpSpPr>
      <p:sp>
        <p:nvSpPr>
          <p:cNvPr id="1038"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039" name="I drink coffee. Without coffee, I probably couldn’t write."/>
          <p:cNvSpPr txBox="1">
            <a:spLocks noGrp="1"/>
          </p:cNvSpPr>
          <p:nvPr>
            <p:ph type="body" sz="quarter" idx="14"/>
          </p:nvPr>
        </p:nvSpPr>
        <p:spPr>
          <a:xfrm>
            <a:off x="2717200" y="2036266"/>
            <a:ext cx="8010881" cy="512953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I drink coffee. Without coffee, I probably </a:t>
            </a:r>
            <a:r>
              <a:t>couldn’t write.</a:t>
            </a:r>
          </a:p>
        </p:txBody>
      </p:sp>
      <p:sp>
        <p:nvSpPr>
          <p:cNvPr id="1040" name="Line"/>
          <p:cNvSpPr>
            <a:spLocks noGrp="1"/>
          </p:cNvSpPr>
          <p:nvPr>
            <p:ph type="body" sz="quarter" idx="15"/>
          </p:nvPr>
        </p:nvSpPr>
        <p:spPr>
          <a:xfrm>
            <a:off x="2846652" y="7742733"/>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1041" name="History…"/>
          <p:cNvSpPr txBox="1">
            <a:spLocks noGrp="1"/>
          </p:cNvSpPr>
          <p:nvPr>
            <p:ph type="body" sz="quarter" idx="16"/>
          </p:nvPr>
        </p:nvSpPr>
        <p:spPr>
          <a:xfrm>
            <a:off x="4414859" y="9404013"/>
            <a:ext cx="6490186" cy="1968501"/>
          </a:xfrm>
          <a:prstGeom prst="rect">
            <a:avLst/>
          </a:prstGeom>
        </p:spPr>
        <p:txBody>
          <a:bodyPr>
            <a:spAutoFit/>
          </a:bodyPr>
          <a:lstStyle/>
          <a:p>
            <a:pPr>
              <a:defRPr>
                <a:solidFill>
                  <a:srgbClr val="5AFCEB"/>
                </a:solidFill>
              </a:defRPr>
            </a:pPr>
            <a:r>
              <a:rPr b="1" cap="all">
                <a:latin typeface="+mj-lt"/>
                <a:ea typeface="+mj-ea"/>
                <a:cs typeface="+mj-cs"/>
                <a:sym typeface="Montserrat-Black"/>
              </a:rPr>
              <a:t>History</a:t>
            </a:r>
          </a:p>
          <a:p>
            <a:r>
              <a:t>According to legend, ancestors of today's Oromo people in a region of Kaffa in Ethiopia were believed</a:t>
            </a:r>
          </a:p>
        </p:txBody>
      </p:sp>
      <p:sp>
        <p:nvSpPr>
          <p:cNvPr id="1042" name="Rounded Rectangle"/>
          <p:cNvSpPr>
            <a:spLocks noGrp="1"/>
          </p:cNvSpPr>
          <p:nvPr>
            <p:ph type="body" sz="quarter" idx="17"/>
          </p:nvPr>
        </p:nvSpPr>
        <p:spPr>
          <a:xfrm rot="18900000">
            <a:off x="2916027" y="989918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043" name="01"/>
          <p:cNvSpPr txBox="1">
            <a:spLocks noGrp="1"/>
          </p:cNvSpPr>
          <p:nvPr>
            <p:ph type="body" sz="quarter" idx="18"/>
          </p:nvPr>
        </p:nvSpPr>
        <p:spPr>
          <a:xfrm>
            <a:off x="3009731" y="10014953"/>
            <a:ext cx="813138"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01</a:t>
            </a:r>
          </a:p>
        </p:txBody>
      </p:sp>
      <p:sp>
        <p:nvSpPr>
          <p:cNvPr id="1044" name="Cultivation…"/>
          <p:cNvSpPr txBox="1">
            <a:spLocks noGrp="1"/>
          </p:cNvSpPr>
          <p:nvPr>
            <p:ph type="body" sz="quarter" idx="19"/>
          </p:nvPr>
        </p:nvSpPr>
        <p:spPr>
          <a:xfrm>
            <a:off x="14244659" y="9404013"/>
            <a:ext cx="6490186" cy="1968501"/>
          </a:xfrm>
          <a:prstGeom prst="rect">
            <a:avLst/>
          </a:prstGeom>
        </p:spPr>
        <p:txBody>
          <a:bodyPr>
            <a:spAutoFit/>
          </a:bodyPr>
          <a:lstStyle/>
          <a:p>
            <a:pPr>
              <a:defRPr>
                <a:solidFill>
                  <a:srgbClr val="5AFCEB"/>
                </a:solidFill>
              </a:defRPr>
            </a:pPr>
            <a:r>
              <a:rPr b="1" cap="all">
                <a:latin typeface="+mj-lt"/>
                <a:ea typeface="+mj-ea"/>
                <a:cs typeface="+mj-cs"/>
                <a:sym typeface="Montserrat-Black"/>
              </a:rPr>
              <a:t>Cultivation</a:t>
            </a:r>
          </a:p>
          <a:p>
            <a:r>
              <a:t>The traditional method of planting coffee is to place 20 seeds in each hole at the beginning of the rainy season.</a:t>
            </a:r>
          </a:p>
        </p:txBody>
      </p:sp>
      <p:sp>
        <p:nvSpPr>
          <p:cNvPr id="1045" name="Rounded Rectangle"/>
          <p:cNvSpPr>
            <a:spLocks noGrp="1"/>
          </p:cNvSpPr>
          <p:nvPr>
            <p:ph type="body" sz="quarter" idx="20"/>
          </p:nvPr>
        </p:nvSpPr>
        <p:spPr>
          <a:xfrm rot="18900000">
            <a:off x="12745828" y="989918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046" name="02"/>
          <p:cNvSpPr txBox="1">
            <a:spLocks noGrp="1"/>
          </p:cNvSpPr>
          <p:nvPr>
            <p:ph type="body" sz="quarter" idx="21"/>
          </p:nvPr>
        </p:nvSpPr>
        <p:spPr>
          <a:xfrm>
            <a:off x="12839531" y="10014953"/>
            <a:ext cx="813138"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02</a:t>
            </a:r>
          </a:p>
        </p:txBody>
      </p:sp>
      <p:sp>
        <p:nvSpPr>
          <p:cNvPr id="1047" name="Image"/>
          <p:cNvSpPr>
            <a:spLocks noGrp="1"/>
          </p:cNvSpPr>
          <p:nvPr>
            <p:ph type="pic" sz="half" idx="22"/>
          </p:nvPr>
        </p:nvSpPr>
        <p:spPr>
          <a:xfrm>
            <a:off x="11778466" y="1615313"/>
            <a:ext cx="10302318" cy="6641010"/>
          </a:xfrm>
          <a:prstGeom prst="rect">
            <a:avLst/>
          </a:prstGeom>
        </p:spPr>
        <p:txBody>
          <a:bodyPr lIns="91439" tIns="45719" rIns="91439" bIns="45719">
            <a:noAutofit/>
          </a:bodyPr>
          <a:lstStyle/>
          <a:p>
            <a:endParaRPr/>
          </a:p>
        </p:txBody>
      </p:sp>
      <p:sp>
        <p:nvSpPr>
          <p:cNvPr id="1048" name="Image"/>
          <p:cNvSpPr>
            <a:spLocks noGrp="1"/>
          </p:cNvSpPr>
          <p:nvPr>
            <p:ph type="pic" sz="quarter" idx="23"/>
          </p:nvPr>
        </p:nvSpPr>
        <p:spPr>
          <a:xfrm>
            <a:off x="13109947" y="1939042"/>
            <a:ext cx="7639389" cy="5751156"/>
          </a:xfrm>
          <a:prstGeom prst="rect">
            <a:avLst/>
          </a:prstGeom>
        </p:spPr>
        <p:txBody>
          <a:bodyPr lIns="91439" tIns="45719" rIns="91439" bIns="45719">
            <a:noAutofit/>
          </a:bodyPr>
          <a:lstStyle/>
          <a:p>
            <a:endParaRPr/>
          </a:p>
        </p:txBody>
      </p:sp>
      <p:sp>
        <p:nvSpPr>
          <p:cNvPr id="1049" name="Rounded Rectangle"/>
          <p:cNvSpPr>
            <a:spLocks noGrp="1"/>
          </p:cNvSpPr>
          <p:nvPr>
            <p:ph type="body" sz="quarter" idx="24"/>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050" name="C"/>
          <p:cNvSpPr txBox="1">
            <a:spLocks noGrp="1"/>
          </p:cNvSpPr>
          <p:nvPr>
            <p:ph type="body" sz="quarter" idx="25"/>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0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63">
    <p:bg>
      <p:bgPr>
        <a:solidFill>
          <a:srgbClr val="18242E"/>
        </a:solidFill>
        <a:effectLst/>
      </p:bgPr>
    </p:bg>
    <p:spTree>
      <p:nvGrpSpPr>
        <p:cNvPr id="1" name=""/>
        <p:cNvGrpSpPr/>
        <p:nvPr/>
      </p:nvGrpSpPr>
      <p:grpSpPr>
        <a:xfrm>
          <a:off x="0" y="0"/>
          <a:ext cx="0" cy="0"/>
          <a:chOff x="0" y="0"/>
          <a:chExt cx="0" cy="0"/>
        </a:xfrm>
      </p:grpSpPr>
      <p:sp>
        <p:nvSpPr>
          <p:cNvPr id="1058"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059" name="If this is decaf, I’m going to pour it on your head."/>
          <p:cNvSpPr txBox="1">
            <a:spLocks noGrp="1"/>
          </p:cNvSpPr>
          <p:nvPr>
            <p:ph type="body" sz="quarter" idx="14"/>
          </p:nvPr>
        </p:nvSpPr>
        <p:spPr>
          <a:xfrm>
            <a:off x="2717200" y="1178381"/>
            <a:ext cx="19723704" cy="146050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t>If this is decaf, </a:t>
            </a:r>
            <a:r>
              <a:rPr>
                <a:solidFill>
                  <a:srgbClr val="FFFFFF"/>
                </a:solidFill>
              </a:rPr>
              <a:t>I’m going to pour it on your head.</a:t>
            </a:r>
          </a:p>
        </p:txBody>
      </p:sp>
      <p:sp>
        <p:nvSpPr>
          <p:cNvPr id="1060" name="History…"/>
          <p:cNvSpPr txBox="1">
            <a:spLocks noGrp="1"/>
          </p:cNvSpPr>
          <p:nvPr>
            <p:ph type="body" sz="quarter" idx="15"/>
          </p:nvPr>
        </p:nvSpPr>
        <p:spPr>
          <a:xfrm>
            <a:off x="2103459" y="6411243"/>
            <a:ext cx="3733493" cy="2997201"/>
          </a:xfrm>
          <a:prstGeom prst="rect">
            <a:avLst/>
          </a:prstGeom>
        </p:spPr>
        <p:txBody>
          <a:bodyPr>
            <a:spAutoFit/>
          </a:bodyPr>
          <a:lstStyle/>
          <a:p>
            <a:pPr algn="r">
              <a:defRPr>
                <a:solidFill>
                  <a:srgbClr val="5AFCEB"/>
                </a:solidFill>
              </a:defRPr>
            </a:pPr>
            <a:r>
              <a:rPr b="1" cap="all">
                <a:latin typeface="+mj-lt"/>
                <a:ea typeface="+mj-ea"/>
                <a:cs typeface="+mj-cs"/>
                <a:sym typeface="Montserrat-Black"/>
              </a:rPr>
              <a:t>History</a:t>
            </a:r>
          </a:p>
          <a:p>
            <a:pPr algn="r"/>
            <a:r>
              <a:t>According to legend, ancestors of today's Oromo people in a region of Kaffa in Ethiopia were believed</a:t>
            </a:r>
          </a:p>
        </p:txBody>
      </p:sp>
      <p:sp>
        <p:nvSpPr>
          <p:cNvPr id="1061" name="Rounded Rectangle"/>
          <p:cNvSpPr>
            <a:spLocks noGrp="1"/>
          </p:cNvSpPr>
          <p:nvPr>
            <p:ph type="body" sz="quarter" idx="16"/>
          </p:nvPr>
        </p:nvSpPr>
        <p:spPr>
          <a:xfrm rot="18900000">
            <a:off x="4744827" y="497601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062" name="01"/>
          <p:cNvSpPr txBox="1">
            <a:spLocks noGrp="1"/>
          </p:cNvSpPr>
          <p:nvPr>
            <p:ph type="body" sz="quarter" idx="17"/>
          </p:nvPr>
        </p:nvSpPr>
        <p:spPr>
          <a:xfrm>
            <a:off x="4838531" y="5091783"/>
            <a:ext cx="813138"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01</a:t>
            </a:r>
          </a:p>
        </p:txBody>
      </p:sp>
      <p:sp>
        <p:nvSpPr>
          <p:cNvPr id="1063" name="Cultivation…"/>
          <p:cNvSpPr txBox="1">
            <a:spLocks noGrp="1"/>
          </p:cNvSpPr>
          <p:nvPr>
            <p:ph type="body" sz="quarter" idx="18"/>
          </p:nvPr>
        </p:nvSpPr>
        <p:spPr>
          <a:xfrm>
            <a:off x="19492231" y="6387763"/>
            <a:ext cx="3404980" cy="3511551"/>
          </a:xfrm>
          <a:prstGeom prst="rect">
            <a:avLst/>
          </a:prstGeom>
        </p:spPr>
        <p:txBody>
          <a:bodyPr>
            <a:spAutoFit/>
          </a:bodyPr>
          <a:lstStyle/>
          <a:p>
            <a:pPr>
              <a:defRPr>
                <a:solidFill>
                  <a:srgbClr val="5AFCEB"/>
                </a:solidFill>
              </a:defRPr>
            </a:pPr>
            <a:r>
              <a:rPr b="1" cap="all">
                <a:latin typeface="+mj-lt"/>
                <a:ea typeface="+mj-ea"/>
                <a:cs typeface="+mj-cs"/>
                <a:sym typeface="Montserrat-Black"/>
              </a:rPr>
              <a:t>Cultivation</a:t>
            </a:r>
          </a:p>
          <a:p>
            <a:r>
              <a:t>The traditional method of planting coffee is to place 20 seeds in each hole at the beginning of the rainy season.</a:t>
            </a:r>
          </a:p>
        </p:txBody>
      </p:sp>
      <p:sp>
        <p:nvSpPr>
          <p:cNvPr id="1064" name="Rounded Rectangle"/>
          <p:cNvSpPr>
            <a:spLocks noGrp="1"/>
          </p:cNvSpPr>
          <p:nvPr>
            <p:ph type="body" sz="quarter" idx="19"/>
          </p:nvPr>
        </p:nvSpPr>
        <p:spPr>
          <a:xfrm rot="18900000">
            <a:off x="19533010" y="502238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065" name="02"/>
          <p:cNvSpPr txBox="1">
            <a:spLocks noGrp="1"/>
          </p:cNvSpPr>
          <p:nvPr>
            <p:ph type="body" sz="quarter" idx="20"/>
          </p:nvPr>
        </p:nvSpPr>
        <p:spPr>
          <a:xfrm>
            <a:off x="19626713" y="5138153"/>
            <a:ext cx="813137"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02</a:t>
            </a:r>
          </a:p>
        </p:txBody>
      </p:sp>
      <p:sp>
        <p:nvSpPr>
          <p:cNvPr id="1066" name="Image"/>
          <p:cNvSpPr>
            <a:spLocks noGrp="1"/>
          </p:cNvSpPr>
          <p:nvPr>
            <p:ph type="pic" sz="half" idx="21"/>
          </p:nvPr>
        </p:nvSpPr>
        <p:spPr>
          <a:xfrm>
            <a:off x="6368635" y="3885183"/>
            <a:ext cx="12375848" cy="7977634"/>
          </a:xfrm>
          <a:prstGeom prst="rect">
            <a:avLst/>
          </a:prstGeom>
        </p:spPr>
        <p:txBody>
          <a:bodyPr lIns="91439" tIns="45719" rIns="91439" bIns="45719">
            <a:noAutofit/>
          </a:bodyPr>
          <a:lstStyle/>
          <a:p>
            <a:endParaRPr/>
          </a:p>
        </p:txBody>
      </p:sp>
      <p:sp>
        <p:nvSpPr>
          <p:cNvPr id="1067" name="Image"/>
          <p:cNvSpPr>
            <a:spLocks noGrp="1"/>
          </p:cNvSpPr>
          <p:nvPr>
            <p:ph type="pic" sz="quarter" idx="22"/>
          </p:nvPr>
        </p:nvSpPr>
        <p:spPr>
          <a:xfrm>
            <a:off x="7968102" y="4274068"/>
            <a:ext cx="9176955" cy="6908681"/>
          </a:xfrm>
          <a:prstGeom prst="rect">
            <a:avLst/>
          </a:prstGeom>
        </p:spPr>
        <p:txBody>
          <a:bodyPr lIns="91439" tIns="45719" rIns="91439" bIns="45719">
            <a:noAutofit/>
          </a:bodyPr>
          <a:lstStyle/>
          <a:p>
            <a:endParaRPr/>
          </a:p>
        </p:txBody>
      </p:sp>
      <p:sp>
        <p:nvSpPr>
          <p:cNvPr id="1068" name="Rounded Rectangle"/>
          <p:cNvSpPr>
            <a:spLocks noGrp="1"/>
          </p:cNvSpPr>
          <p:nvPr>
            <p:ph type="body" sz="quarter" idx="23"/>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069" name="C"/>
          <p:cNvSpPr txBox="1">
            <a:spLocks noGrp="1"/>
          </p:cNvSpPr>
          <p:nvPr>
            <p:ph type="body" sz="quarter" idx="24"/>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0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64">
    <p:bg>
      <p:bgPr>
        <a:solidFill>
          <a:srgbClr val="18242E"/>
        </a:solidFill>
        <a:effectLst/>
      </p:bgPr>
    </p:bg>
    <p:spTree>
      <p:nvGrpSpPr>
        <p:cNvPr id="1" name=""/>
        <p:cNvGrpSpPr/>
        <p:nvPr/>
      </p:nvGrpSpPr>
      <p:grpSpPr>
        <a:xfrm>
          <a:off x="0" y="0"/>
          <a:ext cx="0" cy="0"/>
          <a:chOff x="0" y="0"/>
          <a:chExt cx="0" cy="0"/>
        </a:xfrm>
      </p:grpSpPr>
      <p:sp>
        <p:nvSpPr>
          <p:cNvPr id="1077" name="Rectangle"/>
          <p:cNvSpPr/>
          <p:nvPr/>
        </p:nvSpPr>
        <p:spPr>
          <a:xfrm>
            <a:off x="381000" y="381000"/>
            <a:ext cx="23622000" cy="12954000"/>
          </a:xfrm>
          <a:prstGeom prst="rect">
            <a:avLst/>
          </a:prstGeom>
          <a:ln w="12700">
            <a:solidFill>
              <a:srgbClr val="FFFFFF">
                <a:alpha val="15000"/>
              </a:srgbClr>
            </a:solidFill>
            <a:miter lim="400000"/>
          </a:ln>
        </p:spPr>
        <p:txBody>
          <a:bodyPr lIns="50800" tIns="50800" rIns="50800" bIns="50800" anchor="ctr"/>
          <a:lstStyle/>
          <a:p>
            <a:pPr algn="ctr">
              <a:lnSpc>
                <a:spcPct val="100000"/>
              </a:lnSpc>
              <a:defRPr sz="3200" spc="0">
                <a:latin typeface="Helvetica Light"/>
                <a:ea typeface="Helvetica Light"/>
                <a:cs typeface="Helvetica Light"/>
                <a:sym typeface="Helvetica Light"/>
              </a:defRPr>
            </a:pPr>
            <a:endParaRPr/>
          </a:p>
        </p:txBody>
      </p:sp>
      <p:sp>
        <p:nvSpPr>
          <p:cNvPr id="1078" name="History…"/>
          <p:cNvSpPr txBox="1">
            <a:spLocks noGrp="1"/>
          </p:cNvSpPr>
          <p:nvPr>
            <p:ph type="body" sz="quarter" idx="13"/>
          </p:nvPr>
        </p:nvSpPr>
        <p:spPr>
          <a:xfrm>
            <a:off x="7348294" y="10957843"/>
            <a:ext cx="10601812" cy="145415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History</a:t>
            </a:r>
          </a:p>
          <a:p>
            <a:pPr algn="ctr"/>
            <a:r>
              <a:t>According to legend, ancestors of today's Oromo people in a region of Kaffa in Ethiopia were believed</a:t>
            </a:r>
          </a:p>
        </p:txBody>
      </p:sp>
      <p:sp>
        <p:nvSpPr>
          <p:cNvPr id="1079" name="Image"/>
          <p:cNvSpPr>
            <a:spLocks noGrp="1"/>
          </p:cNvSpPr>
          <p:nvPr>
            <p:ph type="pic" idx="14"/>
          </p:nvPr>
        </p:nvSpPr>
        <p:spPr>
          <a:xfrm>
            <a:off x="5309063" y="1039366"/>
            <a:ext cx="14494992" cy="9343663"/>
          </a:xfrm>
          <a:prstGeom prst="rect">
            <a:avLst/>
          </a:prstGeom>
        </p:spPr>
        <p:txBody>
          <a:bodyPr lIns="91439" tIns="45719" rIns="91439" bIns="45719">
            <a:noAutofit/>
          </a:bodyPr>
          <a:lstStyle/>
          <a:p>
            <a:endParaRPr/>
          </a:p>
        </p:txBody>
      </p:sp>
      <p:sp>
        <p:nvSpPr>
          <p:cNvPr id="1080" name="Image"/>
          <p:cNvSpPr>
            <a:spLocks noGrp="1"/>
          </p:cNvSpPr>
          <p:nvPr>
            <p:ph type="pic" sz="half" idx="15"/>
          </p:nvPr>
        </p:nvSpPr>
        <p:spPr>
          <a:xfrm>
            <a:off x="7182410" y="1494842"/>
            <a:ext cx="10748347" cy="8091670"/>
          </a:xfrm>
          <a:prstGeom prst="rect">
            <a:avLst/>
          </a:prstGeom>
        </p:spPr>
        <p:txBody>
          <a:bodyPr lIns="91439" tIns="45719" rIns="91439" bIns="45719">
            <a:noAutofit/>
          </a:bodyPr>
          <a:lstStyle/>
          <a:p>
            <a:endParaRPr/>
          </a:p>
        </p:txBody>
      </p:sp>
      <p:sp>
        <p:nvSpPr>
          <p:cNvPr id="1081" name="Rounded Rectangle"/>
          <p:cNvSpPr>
            <a:spLocks noGrp="1"/>
          </p:cNvSpPr>
          <p:nvPr>
            <p:ph type="body" sz="quarter" idx="16"/>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082" name="C"/>
          <p:cNvSpPr txBox="1">
            <a:spLocks noGrp="1"/>
          </p:cNvSpPr>
          <p:nvPr>
            <p:ph type="body" sz="quarter" idx="17"/>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0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65">
    <p:bg>
      <p:bgPr>
        <a:solidFill>
          <a:srgbClr val="18242E"/>
        </a:solidFill>
        <a:effectLst/>
      </p:bgPr>
    </p:bg>
    <p:spTree>
      <p:nvGrpSpPr>
        <p:cNvPr id="1" name=""/>
        <p:cNvGrpSpPr/>
        <p:nvPr/>
      </p:nvGrpSpPr>
      <p:grpSpPr>
        <a:xfrm>
          <a:off x="0" y="0"/>
          <a:ext cx="0" cy="0"/>
          <a:chOff x="0" y="0"/>
          <a:chExt cx="0" cy="0"/>
        </a:xfrm>
      </p:grpSpPr>
      <p:sp>
        <p:nvSpPr>
          <p:cNvPr id="1090" name="Cultivation…"/>
          <p:cNvSpPr txBox="1">
            <a:spLocks noGrp="1"/>
          </p:cNvSpPr>
          <p:nvPr>
            <p:ph type="body" sz="quarter" idx="13"/>
          </p:nvPr>
        </p:nvSpPr>
        <p:spPr>
          <a:xfrm>
            <a:off x="3217813" y="10957843"/>
            <a:ext cx="10601811" cy="145415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Cultivation</a:t>
            </a:r>
          </a:p>
          <a:p>
            <a:pPr algn="ctr"/>
            <a:r>
              <a:t>The traditional method of planting coffee is to place 20 seeds in each hole at the beginning of the rainy season</a:t>
            </a:r>
          </a:p>
        </p:txBody>
      </p:sp>
      <p:sp>
        <p:nvSpPr>
          <p:cNvPr id="1091" name="Rectangle"/>
          <p:cNvSpPr>
            <a:spLocks noGrp="1"/>
          </p:cNvSpPr>
          <p:nvPr>
            <p:ph type="body" sz="half" idx="14"/>
          </p:nvPr>
        </p:nvSpPr>
        <p:spPr>
          <a:xfrm>
            <a:off x="16246298" y="-25400"/>
            <a:ext cx="8128001" cy="13766800"/>
          </a:xfrm>
          <a:prstGeom prst="rect">
            <a:avLst/>
          </a:prstGeom>
          <a:solidFill>
            <a:srgbClr val="FFFFFF"/>
          </a:solidFill>
          <a:effectLst>
            <a:outerShdw blurRad="38100" dist="25400" dir="5400000" rotWithShape="0">
              <a:srgbClr val="000000">
                <a:alpha val="50000"/>
              </a:srgbClr>
            </a:outerShdw>
          </a:effectLst>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092" name="Coffee is a brewed drink prepared from roasted coffee beans, which are the seeds of berries from the Coffea plant. The genus Coffea is native to tropical…"/>
          <p:cNvSpPr txBox="1">
            <a:spLocks noGrp="1"/>
          </p:cNvSpPr>
          <p:nvPr>
            <p:ph type="body" sz="quarter" idx="15"/>
          </p:nvPr>
        </p:nvSpPr>
        <p:spPr>
          <a:xfrm>
            <a:off x="17220043" y="1099006"/>
            <a:ext cx="5428390" cy="11912601"/>
          </a:xfrm>
          <a:prstGeom prst="rect">
            <a:avLst/>
          </a:prstGeom>
        </p:spPr>
        <p:txBody>
          <a:bodyPr>
            <a:spAutoFit/>
          </a:bodyPr>
          <a:lstStyle/>
          <a:p>
            <a:pPr>
              <a:defRPr sz="2600" cap="all" spc="130">
                <a:solidFill>
                  <a:srgbClr val="18242E"/>
                </a:solidFill>
                <a:latin typeface="Montserrat Bold"/>
                <a:ea typeface="Montserrat Bold"/>
                <a:cs typeface="Montserrat Bold"/>
                <a:sym typeface="Montserrat Bold"/>
              </a:defRPr>
            </a:pPr>
            <a:r>
              <a:t>Coffee is a brewed drink prepared from roasted coffee beans, which are the seeds of berries from the Coffea plant. The genus Coffea is native to tropical</a:t>
            </a:r>
          </a:p>
          <a:p>
            <a:pPr>
              <a:defRPr>
                <a:solidFill>
                  <a:srgbClr val="18242E"/>
                </a:solidFill>
              </a:defRPr>
            </a:pPr>
            <a:endParaRPr/>
          </a:p>
          <a:p>
            <a:pPr>
              <a:defRPr>
                <a:solidFill>
                  <a:srgbClr val="18242E"/>
                </a:solidFill>
              </a:defRPr>
            </a:pPr>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a:t>
            </a:r>
          </a:p>
        </p:txBody>
      </p:sp>
      <p:sp>
        <p:nvSpPr>
          <p:cNvPr id="1093" name="Rectangle"/>
          <p:cNvSpPr>
            <a:spLocks noGrp="1"/>
          </p:cNvSpPr>
          <p:nvPr>
            <p:ph type="body" idx="16"/>
          </p:nvPr>
        </p:nvSpPr>
        <p:spPr>
          <a:xfrm>
            <a:off x="381000" y="381000"/>
            <a:ext cx="15407291"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094" name="Image"/>
          <p:cNvSpPr>
            <a:spLocks noGrp="1"/>
          </p:cNvSpPr>
          <p:nvPr>
            <p:ph type="pic" sz="half" idx="17"/>
          </p:nvPr>
        </p:nvSpPr>
        <p:spPr>
          <a:xfrm>
            <a:off x="2330795" y="2354584"/>
            <a:ext cx="12375848" cy="7977635"/>
          </a:xfrm>
          <a:prstGeom prst="rect">
            <a:avLst/>
          </a:prstGeom>
        </p:spPr>
        <p:txBody>
          <a:bodyPr lIns="91439" tIns="45719" rIns="91439" bIns="45719">
            <a:noAutofit/>
          </a:bodyPr>
          <a:lstStyle/>
          <a:p>
            <a:endParaRPr/>
          </a:p>
        </p:txBody>
      </p:sp>
      <p:sp>
        <p:nvSpPr>
          <p:cNvPr id="1095" name="Image"/>
          <p:cNvSpPr>
            <a:spLocks noGrp="1"/>
          </p:cNvSpPr>
          <p:nvPr>
            <p:ph type="pic" sz="quarter" idx="18"/>
          </p:nvPr>
        </p:nvSpPr>
        <p:spPr>
          <a:xfrm>
            <a:off x="3930262" y="2743470"/>
            <a:ext cx="9176956" cy="6908681"/>
          </a:xfrm>
          <a:prstGeom prst="rect">
            <a:avLst/>
          </a:prstGeom>
        </p:spPr>
        <p:txBody>
          <a:bodyPr lIns="91439" tIns="45719" rIns="91439" bIns="45719">
            <a:noAutofit/>
          </a:bodyPr>
          <a:lstStyle/>
          <a:p>
            <a:endParaRPr/>
          </a:p>
        </p:txBody>
      </p:sp>
      <p:sp>
        <p:nvSpPr>
          <p:cNvPr id="1096" name="Rounded Rectangle"/>
          <p:cNvSpPr>
            <a:spLocks noGrp="1"/>
          </p:cNvSpPr>
          <p:nvPr>
            <p:ph type="body" sz="quarter" idx="19"/>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097" name="C"/>
          <p:cNvSpPr txBox="1">
            <a:spLocks noGrp="1"/>
          </p:cNvSpPr>
          <p:nvPr>
            <p:ph type="body" sz="quarter" idx="20"/>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0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66">
    <p:bg>
      <p:bgPr>
        <a:solidFill>
          <a:srgbClr val="18242E"/>
        </a:solidFill>
        <a:effectLst/>
      </p:bgPr>
    </p:bg>
    <p:spTree>
      <p:nvGrpSpPr>
        <p:cNvPr id="1" name=""/>
        <p:cNvGrpSpPr/>
        <p:nvPr/>
      </p:nvGrpSpPr>
      <p:grpSpPr>
        <a:xfrm>
          <a:off x="0" y="0"/>
          <a:ext cx="0" cy="0"/>
          <a:chOff x="0" y="0"/>
          <a:chExt cx="0" cy="0"/>
        </a:xfrm>
      </p:grpSpPr>
      <p:sp>
        <p:nvSpPr>
          <p:cNvPr id="1105" name="Rectangle"/>
          <p:cNvSpPr/>
          <p:nvPr/>
        </p:nvSpPr>
        <p:spPr>
          <a:xfrm>
            <a:off x="381000" y="381000"/>
            <a:ext cx="23622000" cy="12954000"/>
          </a:xfrm>
          <a:prstGeom prst="rect">
            <a:avLst/>
          </a:prstGeom>
          <a:ln w="12700">
            <a:solidFill>
              <a:srgbClr val="FFFFFF">
                <a:alpha val="15000"/>
              </a:srgbClr>
            </a:solidFill>
            <a:miter lim="400000"/>
          </a:ln>
        </p:spPr>
        <p:txBody>
          <a:bodyPr lIns="50800" tIns="50800" rIns="50800" bIns="50800" anchor="ctr"/>
          <a:lstStyle/>
          <a:p>
            <a:pPr algn="ctr">
              <a:lnSpc>
                <a:spcPct val="100000"/>
              </a:lnSpc>
              <a:defRPr sz="3200" spc="0">
                <a:latin typeface="Helvetica Light"/>
                <a:ea typeface="Helvetica Light"/>
                <a:cs typeface="Helvetica Light"/>
                <a:sym typeface="Helvetica Light"/>
              </a:defRPr>
            </a:pPr>
            <a:endParaRPr/>
          </a:p>
        </p:txBody>
      </p:sp>
      <p:sp>
        <p:nvSpPr>
          <p:cNvPr id="1106" name="Cultivation…"/>
          <p:cNvSpPr txBox="1">
            <a:spLocks noGrp="1"/>
          </p:cNvSpPr>
          <p:nvPr>
            <p:ph type="body" sz="quarter" idx="13"/>
          </p:nvPr>
        </p:nvSpPr>
        <p:spPr>
          <a:xfrm>
            <a:off x="14094079" y="10475243"/>
            <a:ext cx="6813044" cy="196850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Cultivation</a:t>
            </a:r>
          </a:p>
          <a:p>
            <a:pPr algn="ctr"/>
            <a:r>
              <a:t>The traditional method of planting coffee is to place 20 seeds in each hole at the beginning of the rainy season</a:t>
            </a:r>
          </a:p>
        </p:txBody>
      </p:sp>
      <p:sp>
        <p:nvSpPr>
          <p:cNvPr id="1107" name="History…"/>
          <p:cNvSpPr txBox="1">
            <a:spLocks noGrp="1"/>
          </p:cNvSpPr>
          <p:nvPr>
            <p:ph type="body" sz="quarter" idx="14"/>
          </p:nvPr>
        </p:nvSpPr>
        <p:spPr>
          <a:xfrm>
            <a:off x="3273678" y="10475243"/>
            <a:ext cx="6813044" cy="196850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History</a:t>
            </a:r>
          </a:p>
          <a:p>
            <a:pPr algn="ctr"/>
            <a:r>
              <a:t>According to legend, ancestors of today's Oromo people in a region of Kaffa in Ethiopia were believed</a:t>
            </a:r>
          </a:p>
        </p:txBody>
      </p:sp>
      <p:sp>
        <p:nvSpPr>
          <p:cNvPr id="1108" name="Sleep is a symptom of caffeine deprivation."/>
          <p:cNvSpPr txBox="1">
            <a:spLocks noGrp="1"/>
          </p:cNvSpPr>
          <p:nvPr>
            <p:ph type="body" sz="quarter" idx="15"/>
          </p:nvPr>
        </p:nvSpPr>
        <p:spPr>
          <a:xfrm>
            <a:off x="2248857" y="1178381"/>
            <a:ext cx="20660391" cy="1460501"/>
          </a:xfrm>
          <a:prstGeom prst="rect">
            <a:avLst/>
          </a:prstGeom>
        </p:spPr>
        <p:txBody>
          <a:bodyPr anchor="ctr">
            <a:spAutoFit/>
          </a:bodyPr>
          <a:lstStyle/>
          <a:p>
            <a:pPr algn="ct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Sleep is a symptom of </a:t>
            </a:r>
            <a:r>
              <a:t>caffeine deprivation.</a:t>
            </a:r>
          </a:p>
        </p:txBody>
      </p:sp>
      <p:sp>
        <p:nvSpPr>
          <p:cNvPr id="1109" name="Image"/>
          <p:cNvSpPr>
            <a:spLocks noGrp="1"/>
          </p:cNvSpPr>
          <p:nvPr>
            <p:ph type="pic" sz="quarter" idx="16"/>
          </p:nvPr>
        </p:nvSpPr>
        <p:spPr>
          <a:xfrm>
            <a:off x="1789998" y="3404774"/>
            <a:ext cx="9780404" cy="6304577"/>
          </a:xfrm>
          <a:prstGeom prst="rect">
            <a:avLst/>
          </a:prstGeom>
        </p:spPr>
        <p:txBody>
          <a:bodyPr lIns="91439" tIns="45719" rIns="91439" bIns="45719">
            <a:noAutofit/>
          </a:bodyPr>
          <a:lstStyle/>
          <a:p>
            <a:endParaRPr/>
          </a:p>
        </p:txBody>
      </p:sp>
      <p:sp>
        <p:nvSpPr>
          <p:cNvPr id="1110" name="Image"/>
          <p:cNvSpPr>
            <a:spLocks noGrp="1"/>
          </p:cNvSpPr>
          <p:nvPr>
            <p:ph type="pic" sz="quarter" idx="17"/>
          </p:nvPr>
        </p:nvSpPr>
        <p:spPr>
          <a:xfrm>
            <a:off x="3054027" y="3712103"/>
            <a:ext cx="7252379" cy="5459802"/>
          </a:xfrm>
          <a:prstGeom prst="rect">
            <a:avLst/>
          </a:prstGeom>
        </p:spPr>
        <p:txBody>
          <a:bodyPr lIns="91439" tIns="45719" rIns="91439" bIns="45719">
            <a:noAutofit/>
          </a:bodyPr>
          <a:lstStyle/>
          <a:p>
            <a:endParaRPr/>
          </a:p>
        </p:txBody>
      </p:sp>
      <p:sp>
        <p:nvSpPr>
          <p:cNvPr id="1111" name="Image"/>
          <p:cNvSpPr>
            <a:spLocks noGrp="1"/>
          </p:cNvSpPr>
          <p:nvPr>
            <p:ph type="pic" sz="quarter" idx="18"/>
          </p:nvPr>
        </p:nvSpPr>
        <p:spPr>
          <a:xfrm>
            <a:off x="12610399" y="3404774"/>
            <a:ext cx="9780404" cy="6304577"/>
          </a:xfrm>
          <a:prstGeom prst="rect">
            <a:avLst/>
          </a:prstGeom>
        </p:spPr>
        <p:txBody>
          <a:bodyPr lIns="91439" tIns="45719" rIns="91439" bIns="45719">
            <a:noAutofit/>
          </a:bodyPr>
          <a:lstStyle/>
          <a:p>
            <a:endParaRPr/>
          </a:p>
        </p:txBody>
      </p:sp>
      <p:sp>
        <p:nvSpPr>
          <p:cNvPr id="1112" name="Image"/>
          <p:cNvSpPr>
            <a:spLocks noGrp="1"/>
          </p:cNvSpPr>
          <p:nvPr>
            <p:ph type="pic" sz="quarter" idx="19"/>
          </p:nvPr>
        </p:nvSpPr>
        <p:spPr>
          <a:xfrm>
            <a:off x="13874427" y="3712103"/>
            <a:ext cx="7252379" cy="5459802"/>
          </a:xfrm>
          <a:prstGeom prst="rect">
            <a:avLst/>
          </a:prstGeom>
        </p:spPr>
        <p:txBody>
          <a:bodyPr lIns="91439" tIns="45719" rIns="91439" bIns="45719">
            <a:noAutofit/>
          </a:bodyPr>
          <a:lstStyle/>
          <a:p>
            <a:endParaRPr/>
          </a:p>
        </p:txBody>
      </p:sp>
      <p:sp>
        <p:nvSpPr>
          <p:cNvPr id="1113" name="Rounded Rectangle"/>
          <p:cNvSpPr>
            <a:spLocks noGrp="1"/>
          </p:cNvSpPr>
          <p:nvPr>
            <p:ph type="body" sz="quarter" idx="20"/>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114" name="C"/>
          <p:cNvSpPr txBox="1">
            <a:spLocks noGrp="1"/>
          </p:cNvSpPr>
          <p:nvPr>
            <p:ph type="body" sz="quarter" idx="21"/>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67">
    <p:bg>
      <p:bgPr>
        <a:solidFill>
          <a:srgbClr val="18242E"/>
        </a:solidFill>
        <a:effectLst/>
      </p:bgPr>
    </p:bg>
    <p:spTree>
      <p:nvGrpSpPr>
        <p:cNvPr id="1" name=""/>
        <p:cNvGrpSpPr/>
        <p:nvPr/>
      </p:nvGrpSpPr>
      <p:grpSpPr>
        <a:xfrm>
          <a:off x="0" y="0"/>
          <a:ext cx="0" cy="0"/>
          <a:chOff x="0" y="0"/>
          <a:chExt cx="0" cy="0"/>
        </a:xfrm>
      </p:grpSpPr>
      <p:sp>
        <p:nvSpPr>
          <p:cNvPr id="1122" name="Rectangle"/>
          <p:cNvSpPr>
            <a:spLocks noGrp="1"/>
          </p:cNvSpPr>
          <p:nvPr>
            <p:ph type="body" idx="13"/>
          </p:nvPr>
        </p:nvSpPr>
        <p:spPr>
          <a:xfrm>
            <a:off x="11028697" y="-25400"/>
            <a:ext cx="13345602" cy="13766800"/>
          </a:xfrm>
          <a:prstGeom prst="rect">
            <a:avLst/>
          </a:prstGeom>
          <a:solidFill>
            <a:srgbClr val="FFFFFF"/>
          </a:solidFill>
          <a:effectLst>
            <a:outerShdw blurRad="38100" dist="25400" dir="5400000" rotWithShape="0">
              <a:srgbClr val="000000">
                <a:alpha val="50000"/>
              </a:srgbClr>
            </a:outerShdw>
          </a:effectLst>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123" name="Rectangle"/>
          <p:cNvSpPr>
            <a:spLocks noGrp="1"/>
          </p:cNvSpPr>
          <p:nvPr>
            <p:ph type="body" sz="half" idx="14"/>
          </p:nvPr>
        </p:nvSpPr>
        <p:spPr>
          <a:xfrm>
            <a:off x="381000" y="381000"/>
            <a:ext cx="10265941"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124" name="The influence of coffee in stimulating the genital organs is notorious."/>
          <p:cNvSpPr txBox="1">
            <a:spLocks noGrp="1"/>
          </p:cNvSpPr>
          <p:nvPr>
            <p:ph type="body" sz="quarter" idx="15"/>
          </p:nvPr>
        </p:nvSpPr>
        <p:spPr>
          <a:xfrm>
            <a:off x="2717200" y="3618319"/>
            <a:ext cx="6578164" cy="635254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t>The influence of coffee</a:t>
            </a:r>
            <a:r>
              <a:rPr>
                <a:solidFill>
                  <a:srgbClr val="FFFFFF"/>
                </a:solidFill>
              </a:rPr>
              <a:t> in stimulating the genital organs is notorious.</a:t>
            </a:r>
          </a:p>
        </p:txBody>
      </p:sp>
      <p:sp>
        <p:nvSpPr>
          <p:cNvPr id="1125" name="Line"/>
          <p:cNvSpPr>
            <a:spLocks noGrp="1"/>
          </p:cNvSpPr>
          <p:nvPr>
            <p:ph type="body" sz="quarter" idx="16"/>
          </p:nvPr>
        </p:nvSpPr>
        <p:spPr>
          <a:xfrm>
            <a:off x="2873287" y="10728278"/>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1126" name="Image"/>
          <p:cNvSpPr>
            <a:spLocks noGrp="1"/>
          </p:cNvSpPr>
          <p:nvPr>
            <p:ph type="pic" idx="17"/>
          </p:nvPr>
        </p:nvSpPr>
        <p:spPr>
          <a:xfrm>
            <a:off x="12436820" y="952500"/>
            <a:ext cx="19075401" cy="11811000"/>
          </a:xfrm>
          <a:prstGeom prst="rect">
            <a:avLst/>
          </a:prstGeom>
        </p:spPr>
        <p:txBody>
          <a:bodyPr lIns="91439" tIns="45719" rIns="91439" bIns="45719">
            <a:noAutofit/>
          </a:bodyPr>
          <a:lstStyle/>
          <a:p>
            <a:endParaRPr/>
          </a:p>
        </p:txBody>
      </p:sp>
      <p:sp>
        <p:nvSpPr>
          <p:cNvPr id="1127" name="Image"/>
          <p:cNvSpPr>
            <a:spLocks noGrp="1"/>
          </p:cNvSpPr>
          <p:nvPr>
            <p:ph type="pic" idx="18"/>
          </p:nvPr>
        </p:nvSpPr>
        <p:spPr>
          <a:xfrm>
            <a:off x="12972066" y="1494842"/>
            <a:ext cx="18014693" cy="10203562"/>
          </a:xfrm>
          <a:prstGeom prst="rect">
            <a:avLst/>
          </a:prstGeom>
        </p:spPr>
        <p:txBody>
          <a:bodyPr lIns="91439" tIns="45719" rIns="91439" bIns="45719">
            <a:noAutofit/>
          </a:bodyPr>
          <a:lstStyle/>
          <a:p>
            <a:endParaRPr/>
          </a:p>
        </p:txBody>
      </p:sp>
      <p:sp>
        <p:nvSpPr>
          <p:cNvPr id="1128" name="Rounded Rectangle"/>
          <p:cNvSpPr>
            <a:spLocks noGrp="1"/>
          </p:cNvSpPr>
          <p:nvPr>
            <p:ph type="body" sz="quarter" idx="19"/>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129" name="C"/>
          <p:cNvSpPr txBox="1">
            <a:spLocks noGrp="1"/>
          </p:cNvSpPr>
          <p:nvPr>
            <p:ph type="body" sz="quarter" idx="20"/>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68">
    <p:bg>
      <p:bgPr>
        <a:solidFill>
          <a:srgbClr val="18242E"/>
        </a:solidFill>
        <a:effectLst/>
      </p:bgPr>
    </p:bg>
    <p:spTree>
      <p:nvGrpSpPr>
        <p:cNvPr id="1" name=""/>
        <p:cNvGrpSpPr/>
        <p:nvPr/>
      </p:nvGrpSpPr>
      <p:grpSpPr>
        <a:xfrm>
          <a:off x="0" y="0"/>
          <a:ext cx="0" cy="0"/>
          <a:chOff x="0" y="0"/>
          <a:chExt cx="0" cy="0"/>
        </a:xfrm>
      </p:grpSpPr>
      <p:sp>
        <p:nvSpPr>
          <p:cNvPr id="1137"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138" name="A morning without coffee is like sleep."/>
          <p:cNvSpPr txBox="1">
            <a:spLocks noGrp="1"/>
          </p:cNvSpPr>
          <p:nvPr>
            <p:ph type="body" sz="quarter" idx="14"/>
          </p:nvPr>
        </p:nvSpPr>
        <p:spPr>
          <a:xfrm>
            <a:off x="2717200" y="2647771"/>
            <a:ext cx="5928579" cy="390652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A morning without coffee </a:t>
            </a:r>
            <a:r>
              <a:t>is like sleep.</a:t>
            </a:r>
          </a:p>
        </p:txBody>
      </p:sp>
      <p:sp>
        <p:nvSpPr>
          <p:cNvPr id="1139" name="Line"/>
          <p:cNvSpPr>
            <a:spLocks noGrp="1"/>
          </p:cNvSpPr>
          <p:nvPr>
            <p:ph type="body" sz="quarter" idx="15"/>
          </p:nvPr>
        </p:nvSpPr>
        <p:spPr>
          <a:xfrm>
            <a:off x="2804597" y="7742733"/>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1140" name="History…"/>
          <p:cNvSpPr txBox="1">
            <a:spLocks noGrp="1"/>
          </p:cNvSpPr>
          <p:nvPr>
            <p:ph type="body" sz="quarter" idx="16"/>
          </p:nvPr>
        </p:nvSpPr>
        <p:spPr>
          <a:xfrm>
            <a:off x="4414859" y="9404013"/>
            <a:ext cx="6490186" cy="1968501"/>
          </a:xfrm>
          <a:prstGeom prst="rect">
            <a:avLst/>
          </a:prstGeom>
        </p:spPr>
        <p:txBody>
          <a:bodyPr>
            <a:spAutoFit/>
          </a:bodyPr>
          <a:lstStyle/>
          <a:p>
            <a:pPr>
              <a:defRPr>
                <a:solidFill>
                  <a:srgbClr val="5AFCEB"/>
                </a:solidFill>
              </a:defRPr>
            </a:pPr>
            <a:r>
              <a:rPr b="1" cap="all">
                <a:latin typeface="+mj-lt"/>
                <a:ea typeface="+mj-ea"/>
                <a:cs typeface="+mj-cs"/>
                <a:sym typeface="Montserrat-Black"/>
              </a:rPr>
              <a:t>History</a:t>
            </a:r>
          </a:p>
          <a:p>
            <a:r>
              <a:t>According to legend, ancestors of today's Oromo people in a region of Kaffa in Ethiopia were believed</a:t>
            </a:r>
          </a:p>
        </p:txBody>
      </p:sp>
      <p:sp>
        <p:nvSpPr>
          <p:cNvPr id="1141" name="Rounded Rectangle"/>
          <p:cNvSpPr>
            <a:spLocks noGrp="1"/>
          </p:cNvSpPr>
          <p:nvPr>
            <p:ph type="body" sz="quarter" idx="17"/>
          </p:nvPr>
        </p:nvSpPr>
        <p:spPr>
          <a:xfrm rot="18900000">
            <a:off x="2916027" y="989918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142" name="01"/>
          <p:cNvSpPr txBox="1">
            <a:spLocks noGrp="1"/>
          </p:cNvSpPr>
          <p:nvPr>
            <p:ph type="body" sz="quarter" idx="18"/>
          </p:nvPr>
        </p:nvSpPr>
        <p:spPr>
          <a:xfrm>
            <a:off x="3009731" y="10014953"/>
            <a:ext cx="813138"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01</a:t>
            </a:r>
          </a:p>
        </p:txBody>
      </p:sp>
      <p:sp>
        <p:nvSpPr>
          <p:cNvPr id="1143" name="Cultivation…"/>
          <p:cNvSpPr txBox="1">
            <a:spLocks noGrp="1"/>
          </p:cNvSpPr>
          <p:nvPr>
            <p:ph type="body" sz="quarter" idx="19"/>
          </p:nvPr>
        </p:nvSpPr>
        <p:spPr>
          <a:xfrm>
            <a:off x="14244659" y="9404013"/>
            <a:ext cx="6490186" cy="1968501"/>
          </a:xfrm>
          <a:prstGeom prst="rect">
            <a:avLst/>
          </a:prstGeom>
        </p:spPr>
        <p:txBody>
          <a:bodyPr>
            <a:spAutoFit/>
          </a:bodyPr>
          <a:lstStyle/>
          <a:p>
            <a:pPr>
              <a:defRPr>
                <a:solidFill>
                  <a:srgbClr val="5AFCEB"/>
                </a:solidFill>
              </a:defRPr>
            </a:pPr>
            <a:r>
              <a:rPr b="1" cap="all">
                <a:latin typeface="+mj-lt"/>
                <a:ea typeface="+mj-ea"/>
                <a:cs typeface="+mj-cs"/>
                <a:sym typeface="Montserrat-Black"/>
              </a:rPr>
              <a:t>Cultivation</a:t>
            </a:r>
          </a:p>
          <a:p>
            <a:r>
              <a:t>The traditional method of planting coffee is to place 20 seeds in each hole at the beginning of the rainy season</a:t>
            </a:r>
          </a:p>
        </p:txBody>
      </p:sp>
      <p:sp>
        <p:nvSpPr>
          <p:cNvPr id="1144" name="Rounded Rectangle"/>
          <p:cNvSpPr>
            <a:spLocks noGrp="1"/>
          </p:cNvSpPr>
          <p:nvPr>
            <p:ph type="body" sz="quarter" idx="20"/>
          </p:nvPr>
        </p:nvSpPr>
        <p:spPr>
          <a:xfrm rot="18900000">
            <a:off x="12745828" y="989918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145" name="02"/>
          <p:cNvSpPr txBox="1">
            <a:spLocks noGrp="1"/>
          </p:cNvSpPr>
          <p:nvPr>
            <p:ph type="body" sz="quarter" idx="21"/>
          </p:nvPr>
        </p:nvSpPr>
        <p:spPr>
          <a:xfrm>
            <a:off x="12839531" y="10014953"/>
            <a:ext cx="813138"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02</a:t>
            </a:r>
          </a:p>
        </p:txBody>
      </p:sp>
      <p:sp>
        <p:nvSpPr>
          <p:cNvPr id="1146" name="Image"/>
          <p:cNvSpPr>
            <a:spLocks noGrp="1"/>
          </p:cNvSpPr>
          <p:nvPr>
            <p:ph type="pic" sz="half" idx="22"/>
          </p:nvPr>
        </p:nvSpPr>
        <p:spPr>
          <a:xfrm>
            <a:off x="11387632" y="1640585"/>
            <a:ext cx="10416840" cy="6449841"/>
          </a:xfrm>
          <a:prstGeom prst="rect">
            <a:avLst/>
          </a:prstGeom>
        </p:spPr>
        <p:txBody>
          <a:bodyPr lIns="91439" tIns="45719" rIns="91439" bIns="45719">
            <a:noAutofit/>
          </a:bodyPr>
          <a:lstStyle/>
          <a:p>
            <a:endParaRPr/>
          </a:p>
        </p:txBody>
      </p:sp>
      <p:sp>
        <p:nvSpPr>
          <p:cNvPr id="1147" name="Image"/>
          <p:cNvSpPr>
            <a:spLocks noGrp="1"/>
          </p:cNvSpPr>
          <p:nvPr>
            <p:ph type="pic" sz="quarter" idx="23"/>
          </p:nvPr>
        </p:nvSpPr>
        <p:spPr>
          <a:xfrm>
            <a:off x="11679923" y="1936752"/>
            <a:ext cx="9837601" cy="5572038"/>
          </a:xfrm>
          <a:prstGeom prst="rect">
            <a:avLst/>
          </a:prstGeom>
        </p:spPr>
        <p:txBody>
          <a:bodyPr lIns="91439" tIns="45719" rIns="91439" bIns="45719">
            <a:noAutofit/>
          </a:bodyPr>
          <a:lstStyle/>
          <a:p>
            <a:endParaRPr/>
          </a:p>
        </p:txBody>
      </p:sp>
      <p:sp>
        <p:nvSpPr>
          <p:cNvPr id="1148" name="Rounded Rectangle"/>
          <p:cNvSpPr>
            <a:spLocks noGrp="1"/>
          </p:cNvSpPr>
          <p:nvPr>
            <p:ph type="body" sz="quarter" idx="24"/>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149" name="C"/>
          <p:cNvSpPr txBox="1">
            <a:spLocks noGrp="1"/>
          </p:cNvSpPr>
          <p:nvPr>
            <p:ph type="body" sz="quarter" idx="25"/>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69">
    <p:bg>
      <p:bgPr>
        <a:solidFill>
          <a:srgbClr val="18242E"/>
        </a:solidFill>
        <a:effectLst/>
      </p:bgPr>
    </p:bg>
    <p:spTree>
      <p:nvGrpSpPr>
        <p:cNvPr id="1" name=""/>
        <p:cNvGrpSpPr/>
        <p:nvPr/>
      </p:nvGrpSpPr>
      <p:grpSpPr>
        <a:xfrm>
          <a:off x="0" y="0"/>
          <a:ext cx="0" cy="0"/>
          <a:chOff x="0" y="0"/>
          <a:chExt cx="0" cy="0"/>
        </a:xfrm>
      </p:grpSpPr>
      <p:sp>
        <p:nvSpPr>
          <p:cNvPr id="1157"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158" name="A silent yawn is a scream for coffee."/>
          <p:cNvSpPr txBox="1">
            <a:spLocks noGrp="1"/>
          </p:cNvSpPr>
          <p:nvPr>
            <p:ph type="body" sz="quarter" idx="14"/>
          </p:nvPr>
        </p:nvSpPr>
        <p:spPr>
          <a:xfrm>
            <a:off x="2717200" y="1178381"/>
            <a:ext cx="19723704" cy="1460501"/>
          </a:xfrm>
          <a:prstGeom prst="rect">
            <a:avLst/>
          </a:prstGeom>
        </p:spPr>
        <p:txBody>
          <a:bodyPr anchor="ctr">
            <a:spAutoFit/>
          </a:bodyPr>
          <a:lstStyle/>
          <a:p>
            <a:pPr algn="ctr">
              <a:lnSpc>
                <a:spcPct val="90000"/>
              </a:lnSpc>
              <a:defRPr sz="8000" spc="-400">
                <a:solidFill>
                  <a:srgbClr val="5AFCEB"/>
                </a:solidFill>
                <a:latin typeface="Playfair Display"/>
                <a:ea typeface="Playfair Display"/>
                <a:cs typeface="Playfair Display"/>
                <a:sym typeface="Playfair Display"/>
              </a:defRPr>
            </a:pPr>
            <a:r>
              <a:t>A silent yawn </a:t>
            </a:r>
            <a:r>
              <a:rPr>
                <a:solidFill>
                  <a:srgbClr val="FFFFFF"/>
                </a:solidFill>
              </a:rPr>
              <a:t>is a scream for coffee.</a:t>
            </a:r>
          </a:p>
        </p:txBody>
      </p:sp>
      <p:sp>
        <p:nvSpPr>
          <p:cNvPr id="1159" name="History…"/>
          <p:cNvSpPr txBox="1">
            <a:spLocks noGrp="1"/>
          </p:cNvSpPr>
          <p:nvPr>
            <p:ph type="body" sz="quarter" idx="15"/>
          </p:nvPr>
        </p:nvSpPr>
        <p:spPr>
          <a:xfrm>
            <a:off x="2103459" y="6411243"/>
            <a:ext cx="3733493" cy="2997201"/>
          </a:xfrm>
          <a:prstGeom prst="rect">
            <a:avLst/>
          </a:prstGeom>
        </p:spPr>
        <p:txBody>
          <a:bodyPr>
            <a:spAutoFit/>
          </a:bodyPr>
          <a:lstStyle/>
          <a:p>
            <a:pPr algn="r">
              <a:defRPr>
                <a:solidFill>
                  <a:srgbClr val="5AFCEB"/>
                </a:solidFill>
              </a:defRPr>
            </a:pPr>
            <a:r>
              <a:rPr b="1" cap="all">
                <a:latin typeface="+mj-lt"/>
                <a:ea typeface="+mj-ea"/>
                <a:cs typeface="+mj-cs"/>
                <a:sym typeface="Montserrat-Black"/>
              </a:rPr>
              <a:t>History</a:t>
            </a:r>
          </a:p>
          <a:p>
            <a:pPr algn="r"/>
            <a:r>
              <a:t>According to legend, ancestors of today's Oromo people in a region of Kaffa in Ethiopia were believed</a:t>
            </a:r>
          </a:p>
        </p:txBody>
      </p:sp>
      <p:sp>
        <p:nvSpPr>
          <p:cNvPr id="1160" name="Rounded Rectangle"/>
          <p:cNvSpPr>
            <a:spLocks noGrp="1"/>
          </p:cNvSpPr>
          <p:nvPr>
            <p:ph type="body" sz="quarter" idx="16"/>
          </p:nvPr>
        </p:nvSpPr>
        <p:spPr>
          <a:xfrm rot="18900000">
            <a:off x="4744827" y="497601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161" name="01"/>
          <p:cNvSpPr txBox="1">
            <a:spLocks noGrp="1"/>
          </p:cNvSpPr>
          <p:nvPr>
            <p:ph type="body" sz="quarter" idx="17"/>
          </p:nvPr>
        </p:nvSpPr>
        <p:spPr>
          <a:xfrm>
            <a:off x="4838531" y="5091783"/>
            <a:ext cx="813138"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01</a:t>
            </a:r>
          </a:p>
        </p:txBody>
      </p:sp>
      <p:sp>
        <p:nvSpPr>
          <p:cNvPr id="1162" name="Cultivation…"/>
          <p:cNvSpPr txBox="1">
            <a:spLocks noGrp="1"/>
          </p:cNvSpPr>
          <p:nvPr>
            <p:ph type="body" sz="quarter" idx="18"/>
          </p:nvPr>
        </p:nvSpPr>
        <p:spPr>
          <a:xfrm>
            <a:off x="19492231" y="6387763"/>
            <a:ext cx="3404980" cy="3511551"/>
          </a:xfrm>
          <a:prstGeom prst="rect">
            <a:avLst/>
          </a:prstGeom>
        </p:spPr>
        <p:txBody>
          <a:bodyPr>
            <a:spAutoFit/>
          </a:bodyPr>
          <a:lstStyle/>
          <a:p>
            <a:pPr>
              <a:defRPr>
                <a:solidFill>
                  <a:srgbClr val="5AFCEB"/>
                </a:solidFill>
              </a:defRPr>
            </a:pPr>
            <a:r>
              <a:rPr b="1" cap="all">
                <a:latin typeface="+mj-lt"/>
                <a:ea typeface="+mj-ea"/>
                <a:cs typeface="+mj-cs"/>
                <a:sym typeface="Montserrat-Black"/>
              </a:rPr>
              <a:t>Cultivation</a:t>
            </a:r>
          </a:p>
          <a:p>
            <a:r>
              <a:t>The traditional method of planting coffee is to place 20 seeds in each hole at the beginning of the rainy season</a:t>
            </a:r>
          </a:p>
        </p:txBody>
      </p:sp>
      <p:sp>
        <p:nvSpPr>
          <p:cNvPr id="1163" name="Rounded Rectangle"/>
          <p:cNvSpPr>
            <a:spLocks noGrp="1"/>
          </p:cNvSpPr>
          <p:nvPr>
            <p:ph type="body" sz="quarter" idx="19"/>
          </p:nvPr>
        </p:nvSpPr>
        <p:spPr>
          <a:xfrm rot="18900000">
            <a:off x="19533010" y="5022387"/>
            <a:ext cx="1000545" cy="1000545"/>
          </a:xfrm>
          <a:prstGeom prst="roundRect">
            <a:avLst>
              <a:gd name="adj" fmla="val 35919"/>
            </a:avLst>
          </a:prstGeom>
          <a:ln w="25400">
            <a:solidFill>
              <a:srgbClr val="FFFFFF">
                <a:alpha val="30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164" name="02"/>
          <p:cNvSpPr txBox="1">
            <a:spLocks noGrp="1"/>
          </p:cNvSpPr>
          <p:nvPr>
            <p:ph type="body" sz="quarter" idx="20"/>
          </p:nvPr>
        </p:nvSpPr>
        <p:spPr>
          <a:xfrm>
            <a:off x="19626713" y="5138153"/>
            <a:ext cx="813137" cy="742495"/>
          </a:xfrm>
          <a:prstGeom prst="rect">
            <a:avLst/>
          </a:prstGeom>
        </p:spPr>
        <p:txBody>
          <a:bodyPr anchor="ctr">
            <a:noAutofit/>
          </a:bodyPr>
          <a:lstStyle>
            <a:lvl1pPr algn="ctr">
              <a:defRPr sz="3000" cap="all" spc="150">
                <a:latin typeface="Montserrat Bold"/>
                <a:ea typeface="Montserrat Bold"/>
                <a:cs typeface="Montserrat Bold"/>
                <a:sym typeface="Montserrat Bold"/>
              </a:defRPr>
            </a:lvl1pPr>
          </a:lstStyle>
          <a:p>
            <a:r>
              <a:t>02</a:t>
            </a:r>
          </a:p>
        </p:txBody>
      </p:sp>
      <p:sp>
        <p:nvSpPr>
          <p:cNvPr id="1165" name="Image"/>
          <p:cNvSpPr>
            <a:spLocks noGrp="1"/>
          </p:cNvSpPr>
          <p:nvPr>
            <p:ph type="pic" sz="half" idx="21"/>
          </p:nvPr>
        </p:nvSpPr>
        <p:spPr>
          <a:xfrm>
            <a:off x="7348139" y="4196467"/>
            <a:ext cx="10416840" cy="6449841"/>
          </a:xfrm>
          <a:prstGeom prst="rect">
            <a:avLst/>
          </a:prstGeom>
        </p:spPr>
        <p:txBody>
          <a:bodyPr lIns="91439" tIns="45719" rIns="91439" bIns="45719">
            <a:noAutofit/>
          </a:bodyPr>
          <a:lstStyle/>
          <a:p>
            <a:endParaRPr/>
          </a:p>
        </p:txBody>
      </p:sp>
      <p:sp>
        <p:nvSpPr>
          <p:cNvPr id="1166" name="Image"/>
          <p:cNvSpPr>
            <a:spLocks noGrp="1"/>
          </p:cNvSpPr>
          <p:nvPr>
            <p:ph type="pic" sz="quarter" idx="22"/>
          </p:nvPr>
        </p:nvSpPr>
        <p:spPr>
          <a:xfrm>
            <a:off x="7640430" y="4492633"/>
            <a:ext cx="9837601" cy="5572038"/>
          </a:xfrm>
          <a:prstGeom prst="rect">
            <a:avLst/>
          </a:prstGeom>
        </p:spPr>
        <p:txBody>
          <a:bodyPr lIns="91439" tIns="45719" rIns="91439" bIns="45719">
            <a:noAutofit/>
          </a:bodyPr>
          <a:lstStyle/>
          <a:p>
            <a:endParaRPr/>
          </a:p>
        </p:txBody>
      </p:sp>
      <p:sp>
        <p:nvSpPr>
          <p:cNvPr id="1167" name="Rounded Rectangle"/>
          <p:cNvSpPr>
            <a:spLocks noGrp="1"/>
          </p:cNvSpPr>
          <p:nvPr>
            <p:ph type="body" sz="quarter" idx="23"/>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168" name="C"/>
          <p:cNvSpPr txBox="1">
            <a:spLocks noGrp="1"/>
          </p:cNvSpPr>
          <p:nvPr>
            <p:ph type="body" sz="quarter" idx="24"/>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1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07">
    <p:bg>
      <p:bgPr>
        <a:solidFill>
          <a:srgbClr val="18242E"/>
        </a:solidFill>
        <a:effectLst/>
      </p:bgPr>
    </p:bg>
    <p:spTree>
      <p:nvGrpSpPr>
        <p:cNvPr id="1" name=""/>
        <p:cNvGrpSpPr/>
        <p:nvPr/>
      </p:nvGrpSpPr>
      <p:grpSpPr>
        <a:xfrm>
          <a:off x="0" y="0"/>
          <a:ext cx="0" cy="0"/>
          <a:chOff x="0" y="0"/>
          <a:chExt cx="0" cy="0"/>
        </a:xfrm>
      </p:grpSpPr>
      <p:sp>
        <p:nvSpPr>
          <p:cNvPr id="99"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00" name="I don’t have a problem with caffeine,…"/>
          <p:cNvSpPr txBox="1">
            <a:spLocks noGrp="1"/>
          </p:cNvSpPr>
          <p:nvPr>
            <p:ph type="body" sz="quarter" idx="14"/>
          </p:nvPr>
        </p:nvSpPr>
        <p:spPr>
          <a:xfrm>
            <a:off x="2717200" y="1509096"/>
            <a:ext cx="5970161" cy="9128761"/>
          </a:xfrm>
          <a:prstGeom prst="rect">
            <a:avLst/>
          </a:prstGeom>
        </p:spPr>
        <p:txBody>
          <a:bodyPr>
            <a:spAutoFit/>
          </a:bodyPr>
          <a:lstStyle/>
          <a:p>
            <a:pPr>
              <a:lnSpc>
                <a:spcPct val="90000"/>
              </a:lnSpc>
              <a:defRPr sz="8000" spc="-400">
                <a:latin typeface="Playfair Display"/>
                <a:ea typeface="Playfair Display"/>
                <a:cs typeface="Playfair Display"/>
                <a:sym typeface="Playfair Display"/>
              </a:defRPr>
            </a:pPr>
            <a:r>
              <a:t>I don’t have a problem </a:t>
            </a:r>
            <a:r>
              <a:rPr>
                <a:solidFill>
                  <a:srgbClr val="5AFCEB"/>
                </a:solidFill>
              </a:rPr>
              <a:t>with caffeine</a:t>
            </a:r>
            <a:r>
              <a:t>, </a:t>
            </a:r>
          </a:p>
          <a:p>
            <a:pPr>
              <a:lnSpc>
                <a:spcPct val="90000"/>
              </a:lnSpc>
              <a:defRPr sz="8000" spc="-400">
                <a:latin typeface="Playfair Display"/>
                <a:ea typeface="Playfair Display"/>
                <a:cs typeface="Playfair Display"/>
                <a:sym typeface="Playfair Display"/>
              </a:defRPr>
            </a:pPr>
            <a:r>
              <a:t>i have a problem </a:t>
            </a:r>
            <a:r>
              <a:rPr>
                <a:solidFill>
                  <a:srgbClr val="5AFCEB"/>
                </a:solidFill>
              </a:rPr>
              <a:t>without it</a:t>
            </a:r>
            <a:r>
              <a:t>.</a:t>
            </a:r>
          </a:p>
        </p:txBody>
      </p:sp>
      <p:sp>
        <p:nvSpPr>
          <p:cNvPr id="101" name="Line"/>
          <p:cNvSpPr>
            <a:spLocks noGrp="1"/>
          </p:cNvSpPr>
          <p:nvPr>
            <p:ph type="body" sz="quarter" idx="15"/>
          </p:nvPr>
        </p:nvSpPr>
        <p:spPr>
          <a:xfrm>
            <a:off x="2873287" y="9571035"/>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102" name="Rounded Rectangle"/>
          <p:cNvSpPr>
            <a:spLocks noGrp="1"/>
          </p:cNvSpPr>
          <p:nvPr>
            <p:ph type="body" sz="quarter" idx="16"/>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03" name="C"/>
          <p:cNvSpPr txBox="1">
            <a:spLocks noGrp="1"/>
          </p:cNvSpPr>
          <p:nvPr>
            <p:ph type="body" sz="quarter" idx="17"/>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04" name="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The two most commonly grown are the highly regarded arabica, and the less sophisticated but stronger and more hardy robusta.…"/>
          <p:cNvSpPr txBox="1">
            <a:spLocks noGrp="1"/>
          </p:cNvSpPr>
          <p:nvPr>
            <p:ph type="body" sz="quarter" idx="18"/>
          </p:nvPr>
        </p:nvSpPr>
        <p:spPr>
          <a:xfrm>
            <a:off x="9452686" y="1658854"/>
            <a:ext cx="5310178" cy="10731501"/>
          </a:xfrm>
          <a:prstGeom prst="rect">
            <a:avLst/>
          </a:prstGeom>
        </p:spPr>
        <p:txBody>
          <a:bodyPr>
            <a:spAutoFit/>
          </a:bodyPr>
          <a:lstStyle/>
          <a:p>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The two most commonly grown are the highly regarded arabica, and the less sophisticated but stronger and more hardy robusta. </a:t>
            </a:r>
          </a:p>
          <a:p>
            <a:r>
              <a:t>Once ripe, coffee beans are picked, processed, and dried. </a:t>
            </a:r>
          </a:p>
        </p:txBody>
      </p:sp>
      <p:sp>
        <p:nvSpPr>
          <p:cNvPr id="105" name="Dried coffee beans are roasted to varying degrees, depending on the desired flavor. Roasted beans are ground and brewed to produce coffee as a beverage.…"/>
          <p:cNvSpPr txBox="1">
            <a:spLocks noGrp="1"/>
          </p:cNvSpPr>
          <p:nvPr>
            <p:ph type="body" sz="quarter" idx="19"/>
          </p:nvPr>
        </p:nvSpPr>
        <p:spPr>
          <a:xfrm>
            <a:off x="16115512" y="1658854"/>
            <a:ext cx="5310178" cy="10731501"/>
          </a:xfrm>
          <a:prstGeom prst="rect">
            <a:avLst/>
          </a:prstGeom>
        </p:spPr>
        <p:txBody>
          <a:bodyPr>
            <a:spAutoFit/>
          </a:bodyPr>
          <a:lstStyle/>
          <a:p>
            <a:r>
              <a:t>Dried coffee beans are roasted to varying degrees, depending on the desired flavor. Roasted beans are ground and brewed to produce coffee as a beverage.</a:t>
            </a:r>
          </a:p>
          <a:p>
            <a:endParaRPr/>
          </a:p>
          <a:p>
            <a:r>
              <a:t>Coffee is slightly acidic and can have a stimulating effect on humans because of its caffeine content. Coffee is one of the most popular drinks in the world.[3] It can be prepared and presented in a variety of ways (e.g., espresso, cappuccino, cafe latte, etc.). It is usually served hot, although iced coffee is also served. Clinical studies indicate that moderate coffee consumption is benign or mildly beneficial in healthy adults, with continuing research on whether long-term consumption.</a:t>
            </a: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70">
    <p:bg>
      <p:bgPr>
        <a:solidFill>
          <a:srgbClr val="18242E"/>
        </a:solidFill>
        <a:effectLst/>
      </p:bgPr>
    </p:bg>
    <p:spTree>
      <p:nvGrpSpPr>
        <p:cNvPr id="1" name=""/>
        <p:cNvGrpSpPr/>
        <p:nvPr/>
      </p:nvGrpSpPr>
      <p:grpSpPr>
        <a:xfrm>
          <a:off x="0" y="0"/>
          <a:ext cx="0" cy="0"/>
          <a:chOff x="0" y="0"/>
          <a:chExt cx="0" cy="0"/>
        </a:xfrm>
      </p:grpSpPr>
      <p:sp>
        <p:nvSpPr>
          <p:cNvPr id="1176"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177" name="History…"/>
          <p:cNvSpPr txBox="1">
            <a:spLocks noGrp="1"/>
          </p:cNvSpPr>
          <p:nvPr>
            <p:ph type="body" sz="quarter" idx="14"/>
          </p:nvPr>
        </p:nvSpPr>
        <p:spPr>
          <a:xfrm>
            <a:off x="7348294" y="10957843"/>
            <a:ext cx="10601812" cy="145415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History</a:t>
            </a:r>
          </a:p>
          <a:p>
            <a:pPr algn="ctr"/>
            <a:r>
              <a:t>According to legend, ancestors of today's Oromo people in a region of Kaffa in Ethiopia were believed</a:t>
            </a:r>
          </a:p>
        </p:txBody>
      </p:sp>
      <p:sp>
        <p:nvSpPr>
          <p:cNvPr id="1178" name="Image"/>
          <p:cNvSpPr>
            <a:spLocks noGrp="1"/>
          </p:cNvSpPr>
          <p:nvPr>
            <p:ph type="pic" sz="half" idx="15"/>
          </p:nvPr>
        </p:nvSpPr>
        <p:spPr>
          <a:xfrm>
            <a:off x="5853624" y="1559772"/>
            <a:ext cx="13405871" cy="8300572"/>
          </a:xfrm>
          <a:prstGeom prst="rect">
            <a:avLst/>
          </a:prstGeom>
        </p:spPr>
        <p:txBody>
          <a:bodyPr lIns="91439" tIns="45719" rIns="91439" bIns="45719">
            <a:noAutofit/>
          </a:bodyPr>
          <a:lstStyle/>
          <a:p>
            <a:endParaRPr/>
          </a:p>
        </p:txBody>
      </p:sp>
      <p:sp>
        <p:nvSpPr>
          <p:cNvPr id="1179" name="Image"/>
          <p:cNvSpPr>
            <a:spLocks noGrp="1"/>
          </p:cNvSpPr>
          <p:nvPr>
            <p:ph type="pic" sz="half" idx="16"/>
          </p:nvPr>
        </p:nvSpPr>
        <p:spPr>
          <a:xfrm>
            <a:off x="6229785" y="1940921"/>
            <a:ext cx="12660424" cy="7170891"/>
          </a:xfrm>
          <a:prstGeom prst="rect">
            <a:avLst/>
          </a:prstGeom>
        </p:spPr>
        <p:txBody>
          <a:bodyPr lIns="91439" tIns="45719" rIns="91439" bIns="45719">
            <a:noAutofit/>
          </a:bodyPr>
          <a:lstStyle/>
          <a:p>
            <a:endParaRPr/>
          </a:p>
        </p:txBody>
      </p:sp>
      <p:sp>
        <p:nvSpPr>
          <p:cNvPr id="1180" name="Rounded Rectangle"/>
          <p:cNvSpPr>
            <a:spLocks noGrp="1"/>
          </p:cNvSpPr>
          <p:nvPr>
            <p:ph type="body" sz="quarter" idx="17"/>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181" name="C"/>
          <p:cNvSpPr txBox="1">
            <a:spLocks noGrp="1"/>
          </p:cNvSpPr>
          <p:nvPr>
            <p:ph type="body" sz="quarter" idx="18"/>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1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71">
    <p:bg>
      <p:bgPr>
        <a:solidFill>
          <a:srgbClr val="18242E"/>
        </a:solidFill>
        <a:effectLst/>
      </p:bgPr>
    </p:bg>
    <p:spTree>
      <p:nvGrpSpPr>
        <p:cNvPr id="1" name=""/>
        <p:cNvGrpSpPr/>
        <p:nvPr/>
      </p:nvGrpSpPr>
      <p:grpSpPr>
        <a:xfrm>
          <a:off x="0" y="0"/>
          <a:ext cx="0" cy="0"/>
          <a:chOff x="0" y="0"/>
          <a:chExt cx="0" cy="0"/>
        </a:xfrm>
      </p:grpSpPr>
      <p:sp>
        <p:nvSpPr>
          <p:cNvPr id="1189" name="Cultivation…"/>
          <p:cNvSpPr txBox="1">
            <a:spLocks noGrp="1"/>
          </p:cNvSpPr>
          <p:nvPr>
            <p:ph type="body" sz="quarter" idx="13"/>
          </p:nvPr>
        </p:nvSpPr>
        <p:spPr>
          <a:xfrm>
            <a:off x="3217813" y="10957843"/>
            <a:ext cx="10601811" cy="145415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Cultivation</a:t>
            </a:r>
          </a:p>
          <a:p>
            <a:pPr algn="ctr"/>
            <a:r>
              <a:t>The traditional method of planting coffee is to place 20 seeds in each hole at the beginning of the rainy season</a:t>
            </a:r>
          </a:p>
        </p:txBody>
      </p:sp>
      <p:sp>
        <p:nvSpPr>
          <p:cNvPr id="1190" name="Rectangle"/>
          <p:cNvSpPr>
            <a:spLocks noGrp="1"/>
          </p:cNvSpPr>
          <p:nvPr>
            <p:ph type="body" sz="half" idx="14"/>
          </p:nvPr>
        </p:nvSpPr>
        <p:spPr>
          <a:xfrm>
            <a:off x="16246298" y="-25400"/>
            <a:ext cx="8128001" cy="13766800"/>
          </a:xfrm>
          <a:prstGeom prst="rect">
            <a:avLst/>
          </a:prstGeom>
          <a:solidFill>
            <a:srgbClr val="FFFFFF"/>
          </a:solidFill>
          <a:effectLst>
            <a:outerShdw blurRad="38100" dist="25400" dir="5400000" rotWithShape="0">
              <a:srgbClr val="000000">
                <a:alpha val="50000"/>
              </a:srgbClr>
            </a:outerShdw>
          </a:effectLst>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191" name="Coffee is a brewed drink prepared from roasted coffee beans, which are the seeds of berries from the Coffea plant. The genus Coffea is native to tropical…"/>
          <p:cNvSpPr txBox="1">
            <a:spLocks noGrp="1"/>
          </p:cNvSpPr>
          <p:nvPr>
            <p:ph type="body" sz="quarter" idx="15"/>
          </p:nvPr>
        </p:nvSpPr>
        <p:spPr>
          <a:xfrm>
            <a:off x="17220043" y="1099006"/>
            <a:ext cx="5428390" cy="11912601"/>
          </a:xfrm>
          <a:prstGeom prst="rect">
            <a:avLst/>
          </a:prstGeom>
        </p:spPr>
        <p:txBody>
          <a:bodyPr>
            <a:spAutoFit/>
          </a:bodyPr>
          <a:lstStyle/>
          <a:p>
            <a:pPr>
              <a:defRPr sz="2600" cap="all" spc="130">
                <a:solidFill>
                  <a:srgbClr val="18242E"/>
                </a:solidFill>
                <a:latin typeface="Montserrat Bold"/>
                <a:ea typeface="Montserrat Bold"/>
                <a:cs typeface="Montserrat Bold"/>
                <a:sym typeface="Montserrat Bold"/>
              </a:defRPr>
            </a:pPr>
            <a:r>
              <a:t>Coffee is a brewed drink prepared from roasted coffee beans, which are the seeds of berries from the Coffea plant. The genus Coffea is native to tropical</a:t>
            </a:r>
          </a:p>
          <a:p>
            <a:pPr>
              <a:defRPr>
                <a:solidFill>
                  <a:srgbClr val="18242E"/>
                </a:solidFill>
              </a:defRPr>
            </a:pPr>
            <a:endParaRPr/>
          </a:p>
          <a:p>
            <a:pPr>
              <a:defRPr>
                <a:solidFill>
                  <a:srgbClr val="18242E"/>
                </a:solidFill>
              </a:defRPr>
            </a:pPr>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a:t>
            </a:r>
          </a:p>
        </p:txBody>
      </p:sp>
      <p:sp>
        <p:nvSpPr>
          <p:cNvPr id="1192" name="Rectangle"/>
          <p:cNvSpPr>
            <a:spLocks noGrp="1"/>
          </p:cNvSpPr>
          <p:nvPr>
            <p:ph type="body" idx="16"/>
          </p:nvPr>
        </p:nvSpPr>
        <p:spPr>
          <a:xfrm>
            <a:off x="381000" y="381000"/>
            <a:ext cx="15407291"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193" name="Image"/>
          <p:cNvSpPr>
            <a:spLocks noGrp="1"/>
          </p:cNvSpPr>
          <p:nvPr>
            <p:ph type="pic" sz="half" idx="17"/>
          </p:nvPr>
        </p:nvSpPr>
        <p:spPr>
          <a:xfrm>
            <a:off x="2278247" y="2357294"/>
            <a:ext cx="12480944" cy="7727881"/>
          </a:xfrm>
          <a:prstGeom prst="rect">
            <a:avLst/>
          </a:prstGeom>
        </p:spPr>
        <p:txBody>
          <a:bodyPr lIns="91439" tIns="45719" rIns="91439" bIns="45719">
            <a:noAutofit/>
          </a:bodyPr>
          <a:lstStyle/>
          <a:p>
            <a:endParaRPr/>
          </a:p>
        </p:txBody>
      </p:sp>
      <p:sp>
        <p:nvSpPr>
          <p:cNvPr id="1194" name="Image"/>
          <p:cNvSpPr>
            <a:spLocks noGrp="1"/>
          </p:cNvSpPr>
          <p:nvPr>
            <p:ph type="pic" sz="half" idx="18"/>
          </p:nvPr>
        </p:nvSpPr>
        <p:spPr>
          <a:xfrm>
            <a:off x="2628456" y="2712145"/>
            <a:ext cx="11786928" cy="6676142"/>
          </a:xfrm>
          <a:prstGeom prst="rect">
            <a:avLst/>
          </a:prstGeom>
        </p:spPr>
        <p:txBody>
          <a:bodyPr lIns="91439" tIns="45719" rIns="91439" bIns="45719">
            <a:noAutofit/>
          </a:bodyPr>
          <a:lstStyle/>
          <a:p>
            <a:endParaRPr/>
          </a:p>
        </p:txBody>
      </p:sp>
      <p:sp>
        <p:nvSpPr>
          <p:cNvPr id="1195" name="Rounded Rectangle"/>
          <p:cNvSpPr>
            <a:spLocks noGrp="1"/>
          </p:cNvSpPr>
          <p:nvPr>
            <p:ph type="body" sz="quarter" idx="19"/>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196" name="C"/>
          <p:cNvSpPr txBox="1">
            <a:spLocks noGrp="1"/>
          </p:cNvSpPr>
          <p:nvPr>
            <p:ph type="body" sz="quarter" idx="20"/>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1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72">
    <p:bg>
      <p:bgPr>
        <a:solidFill>
          <a:srgbClr val="18242E"/>
        </a:solidFill>
        <a:effectLst/>
      </p:bgPr>
    </p:bg>
    <p:spTree>
      <p:nvGrpSpPr>
        <p:cNvPr id="1" name=""/>
        <p:cNvGrpSpPr/>
        <p:nvPr/>
      </p:nvGrpSpPr>
      <p:grpSpPr>
        <a:xfrm>
          <a:off x="0" y="0"/>
          <a:ext cx="0" cy="0"/>
          <a:chOff x="0" y="0"/>
          <a:chExt cx="0" cy="0"/>
        </a:xfrm>
      </p:grpSpPr>
      <p:sp>
        <p:nvSpPr>
          <p:cNvPr id="1204"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205" name="Cultivation…"/>
          <p:cNvSpPr txBox="1">
            <a:spLocks noGrp="1"/>
          </p:cNvSpPr>
          <p:nvPr>
            <p:ph type="body" sz="quarter" idx="14"/>
          </p:nvPr>
        </p:nvSpPr>
        <p:spPr>
          <a:xfrm>
            <a:off x="14094079" y="10475243"/>
            <a:ext cx="6813044" cy="196850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Cultivation</a:t>
            </a:r>
          </a:p>
          <a:p>
            <a:pPr algn="ctr"/>
            <a:r>
              <a:t>The traditional method of planting coffee is to place 20 seeds in each hole at the beginning of the rainy season</a:t>
            </a:r>
          </a:p>
        </p:txBody>
      </p:sp>
      <p:sp>
        <p:nvSpPr>
          <p:cNvPr id="1206" name="History…"/>
          <p:cNvSpPr txBox="1">
            <a:spLocks noGrp="1"/>
          </p:cNvSpPr>
          <p:nvPr>
            <p:ph type="body" sz="quarter" idx="15"/>
          </p:nvPr>
        </p:nvSpPr>
        <p:spPr>
          <a:xfrm>
            <a:off x="3273678" y="10475243"/>
            <a:ext cx="6813044" cy="1968501"/>
          </a:xfrm>
          <a:prstGeom prst="rect">
            <a:avLst/>
          </a:prstGeom>
        </p:spPr>
        <p:txBody>
          <a:bodyPr>
            <a:spAutoFit/>
          </a:bodyPr>
          <a:lstStyle/>
          <a:p>
            <a:pPr algn="ctr">
              <a:defRPr>
                <a:solidFill>
                  <a:srgbClr val="5AFCEB"/>
                </a:solidFill>
              </a:defRPr>
            </a:pPr>
            <a:r>
              <a:rPr b="1" cap="all">
                <a:latin typeface="+mj-lt"/>
                <a:ea typeface="+mj-ea"/>
                <a:cs typeface="+mj-cs"/>
                <a:sym typeface="Montserrat-Black"/>
              </a:rPr>
              <a:t>History</a:t>
            </a:r>
          </a:p>
          <a:p>
            <a:pPr algn="ctr"/>
            <a:r>
              <a:t>According to legend, ancestors of today's Oromo people in a region of Kaffa in Ethiopia were believed</a:t>
            </a:r>
          </a:p>
        </p:txBody>
      </p:sp>
      <p:sp>
        <p:nvSpPr>
          <p:cNvPr id="1207" name="Given enough coffee, I could rule the world."/>
          <p:cNvSpPr txBox="1">
            <a:spLocks noGrp="1"/>
          </p:cNvSpPr>
          <p:nvPr>
            <p:ph type="body" sz="quarter" idx="16"/>
          </p:nvPr>
        </p:nvSpPr>
        <p:spPr>
          <a:xfrm>
            <a:off x="2248857" y="1178381"/>
            <a:ext cx="20660391" cy="1460501"/>
          </a:xfrm>
          <a:prstGeom prst="rect">
            <a:avLst/>
          </a:prstGeom>
        </p:spPr>
        <p:txBody>
          <a:bodyPr anchor="ctr">
            <a:spAutoFit/>
          </a:bodyPr>
          <a:lstStyle/>
          <a:p>
            <a:pPr algn="ctr">
              <a:lnSpc>
                <a:spcPct val="90000"/>
              </a:lnSpc>
              <a:defRPr sz="8000" spc="-400">
                <a:solidFill>
                  <a:srgbClr val="5AFCEB"/>
                </a:solidFill>
                <a:latin typeface="Playfair Display"/>
                <a:ea typeface="Playfair Display"/>
                <a:cs typeface="Playfair Display"/>
                <a:sym typeface="Playfair Display"/>
              </a:defRPr>
            </a:pPr>
            <a:r>
              <a:t>Given enough coffee</a:t>
            </a:r>
            <a:r>
              <a:rPr>
                <a:solidFill>
                  <a:srgbClr val="FFFFFF"/>
                </a:solidFill>
              </a:rPr>
              <a:t>, I could rule the world.</a:t>
            </a:r>
          </a:p>
        </p:txBody>
      </p:sp>
      <p:sp>
        <p:nvSpPr>
          <p:cNvPr id="1208" name="Image"/>
          <p:cNvSpPr>
            <a:spLocks noGrp="1"/>
          </p:cNvSpPr>
          <p:nvPr>
            <p:ph type="pic" sz="quarter" idx="17"/>
          </p:nvPr>
        </p:nvSpPr>
        <p:spPr>
          <a:xfrm>
            <a:off x="2422280" y="3920667"/>
            <a:ext cx="8515840" cy="5272791"/>
          </a:xfrm>
          <a:prstGeom prst="rect">
            <a:avLst/>
          </a:prstGeom>
        </p:spPr>
        <p:txBody>
          <a:bodyPr lIns="91439" tIns="45719" rIns="91439" bIns="45719">
            <a:noAutofit/>
          </a:bodyPr>
          <a:lstStyle/>
          <a:p>
            <a:endParaRPr/>
          </a:p>
        </p:txBody>
      </p:sp>
      <p:sp>
        <p:nvSpPr>
          <p:cNvPr id="1209" name="Image"/>
          <p:cNvSpPr>
            <a:spLocks noGrp="1"/>
          </p:cNvSpPr>
          <p:nvPr>
            <p:ph type="pic" sz="quarter" idx="18"/>
          </p:nvPr>
        </p:nvSpPr>
        <p:spPr>
          <a:xfrm>
            <a:off x="2661230" y="4162785"/>
            <a:ext cx="8042307" cy="4555181"/>
          </a:xfrm>
          <a:prstGeom prst="rect">
            <a:avLst/>
          </a:prstGeom>
        </p:spPr>
        <p:txBody>
          <a:bodyPr lIns="91439" tIns="45719" rIns="91439" bIns="45719">
            <a:noAutofit/>
          </a:bodyPr>
          <a:lstStyle/>
          <a:p>
            <a:endParaRPr/>
          </a:p>
        </p:txBody>
      </p:sp>
      <p:sp>
        <p:nvSpPr>
          <p:cNvPr id="1210" name="Image"/>
          <p:cNvSpPr>
            <a:spLocks noGrp="1"/>
          </p:cNvSpPr>
          <p:nvPr>
            <p:ph type="pic" sz="quarter" idx="19"/>
          </p:nvPr>
        </p:nvSpPr>
        <p:spPr>
          <a:xfrm>
            <a:off x="13242681" y="3920667"/>
            <a:ext cx="8515840" cy="5272791"/>
          </a:xfrm>
          <a:prstGeom prst="rect">
            <a:avLst/>
          </a:prstGeom>
        </p:spPr>
        <p:txBody>
          <a:bodyPr lIns="91439" tIns="45719" rIns="91439" bIns="45719">
            <a:noAutofit/>
          </a:bodyPr>
          <a:lstStyle/>
          <a:p>
            <a:endParaRPr/>
          </a:p>
        </p:txBody>
      </p:sp>
      <p:sp>
        <p:nvSpPr>
          <p:cNvPr id="1211" name="Image"/>
          <p:cNvSpPr>
            <a:spLocks noGrp="1"/>
          </p:cNvSpPr>
          <p:nvPr>
            <p:ph type="pic" sz="quarter" idx="20"/>
          </p:nvPr>
        </p:nvSpPr>
        <p:spPr>
          <a:xfrm>
            <a:off x="13481631" y="4162785"/>
            <a:ext cx="8042308" cy="4555181"/>
          </a:xfrm>
          <a:prstGeom prst="rect">
            <a:avLst/>
          </a:prstGeom>
        </p:spPr>
        <p:txBody>
          <a:bodyPr lIns="91439" tIns="45719" rIns="91439" bIns="45719">
            <a:noAutofit/>
          </a:bodyPr>
          <a:lstStyle/>
          <a:p>
            <a:endParaRPr/>
          </a:p>
        </p:txBody>
      </p:sp>
      <p:sp>
        <p:nvSpPr>
          <p:cNvPr id="1212" name="Rounded Rectangle"/>
          <p:cNvSpPr>
            <a:spLocks noGrp="1"/>
          </p:cNvSpPr>
          <p:nvPr>
            <p:ph type="body" sz="quarter" idx="21"/>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213" name="C"/>
          <p:cNvSpPr txBox="1">
            <a:spLocks noGrp="1"/>
          </p:cNvSpPr>
          <p:nvPr>
            <p:ph type="body" sz="quarter" idx="22"/>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2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73">
    <p:bg>
      <p:bgPr>
        <a:solidFill>
          <a:srgbClr val="18242E"/>
        </a:solidFill>
        <a:effectLst/>
      </p:bgPr>
    </p:bg>
    <p:spTree>
      <p:nvGrpSpPr>
        <p:cNvPr id="1" name=""/>
        <p:cNvGrpSpPr/>
        <p:nvPr/>
      </p:nvGrpSpPr>
      <p:grpSpPr>
        <a:xfrm>
          <a:off x="0" y="0"/>
          <a:ext cx="0" cy="0"/>
          <a:chOff x="0" y="0"/>
          <a:chExt cx="0" cy="0"/>
        </a:xfrm>
      </p:grpSpPr>
      <p:sp>
        <p:nvSpPr>
          <p:cNvPr id="1221" name="Image"/>
          <p:cNvSpPr>
            <a:spLocks noGrp="1"/>
          </p:cNvSpPr>
          <p:nvPr>
            <p:ph type="pic" sz="quarter" idx="13"/>
          </p:nvPr>
        </p:nvSpPr>
        <p:spPr>
          <a:xfrm>
            <a:off x="396700" y="384545"/>
            <a:ext cx="5618371" cy="4058589"/>
          </a:xfrm>
          <a:prstGeom prst="rect">
            <a:avLst/>
          </a:prstGeom>
        </p:spPr>
        <p:txBody>
          <a:bodyPr lIns="91439" tIns="45719" rIns="91439" bIns="45719">
            <a:noAutofit/>
          </a:bodyPr>
          <a:lstStyle/>
          <a:p>
            <a:endParaRPr/>
          </a:p>
        </p:txBody>
      </p:sp>
      <p:sp>
        <p:nvSpPr>
          <p:cNvPr id="1222" name="Image"/>
          <p:cNvSpPr>
            <a:spLocks noGrp="1"/>
          </p:cNvSpPr>
          <p:nvPr>
            <p:ph type="pic" sz="quarter" idx="14"/>
          </p:nvPr>
        </p:nvSpPr>
        <p:spPr>
          <a:xfrm>
            <a:off x="6385179" y="384545"/>
            <a:ext cx="5618370" cy="4058589"/>
          </a:xfrm>
          <a:prstGeom prst="rect">
            <a:avLst/>
          </a:prstGeom>
        </p:spPr>
        <p:txBody>
          <a:bodyPr lIns="91439" tIns="45719" rIns="91439" bIns="45719">
            <a:noAutofit/>
          </a:bodyPr>
          <a:lstStyle/>
          <a:p>
            <a:endParaRPr/>
          </a:p>
        </p:txBody>
      </p:sp>
      <p:sp>
        <p:nvSpPr>
          <p:cNvPr id="1223" name="Image"/>
          <p:cNvSpPr>
            <a:spLocks noGrp="1"/>
          </p:cNvSpPr>
          <p:nvPr>
            <p:ph type="pic" sz="quarter" idx="15"/>
          </p:nvPr>
        </p:nvSpPr>
        <p:spPr>
          <a:xfrm>
            <a:off x="12373107" y="384545"/>
            <a:ext cx="5618371" cy="4058589"/>
          </a:xfrm>
          <a:prstGeom prst="rect">
            <a:avLst/>
          </a:prstGeom>
        </p:spPr>
        <p:txBody>
          <a:bodyPr lIns="91439" tIns="45719" rIns="91439" bIns="45719">
            <a:noAutofit/>
          </a:bodyPr>
          <a:lstStyle/>
          <a:p>
            <a:endParaRPr/>
          </a:p>
        </p:txBody>
      </p:sp>
      <p:sp>
        <p:nvSpPr>
          <p:cNvPr id="1224" name="Image"/>
          <p:cNvSpPr>
            <a:spLocks noGrp="1"/>
          </p:cNvSpPr>
          <p:nvPr>
            <p:ph type="pic" sz="quarter" idx="16"/>
          </p:nvPr>
        </p:nvSpPr>
        <p:spPr>
          <a:xfrm>
            <a:off x="18361218" y="384545"/>
            <a:ext cx="5618371" cy="4058589"/>
          </a:xfrm>
          <a:prstGeom prst="rect">
            <a:avLst/>
          </a:prstGeom>
        </p:spPr>
        <p:txBody>
          <a:bodyPr lIns="91439" tIns="45719" rIns="91439" bIns="45719">
            <a:noAutofit/>
          </a:bodyPr>
          <a:lstStyle/>
          <a:p>
            <a:endParaRPr/>
          </a:p>
        </p:txBody>
      </p:sp>
      <p:sp>
        <p:nvSpPr>
          <p:cNvPr id="1225" name="Image"/>
          <p:cNvSpPr>
            <a:spLocks noGrp="1"/>
          </p:cNvSpPr>
          <p:nvPr>
            <p:ph type="pic" sz="quarter" idx="17"/>
          </p:nvPr>
        </p:nvSpPr>
        <p:spPr>
          <a:xfrm>
            <a:off x="396700" y="4835797"/>
            <a:ext cx="5618371" cy="4058589"/>
          </a:xfrm>
          <a:prstGeom prst="rect">
            <a:avLst/>
          </a:prstGeom>
        </p:spPr>
        <p:txBody>
          <a:bodyPr lIns="91439" tIns="45719" rIns="91439" bIns="45719">
            <a:noAutofit/>
          </a:bodyPr>
          <a:lstStyle/>
          <a:p>
            <a:endParaRPr/>
          </a:p>
        </p:txBody>
      </p:sp>
      <p:sp>
        <p:nvSpPr>
          <p:cNvPr id="1226" name="Image"/>
          <p:cNvSpPr>
            <a:spLocks noGrp="1"/>
          </p:cNvSpPr>
          <p:nvPr>
            <p:ph type="pic" sz="quarter" idx="18"/>
          </p:nvPr>
        </p:nvSpPr>
        <p:spPr>
          <a:xfrm>
            <a:off x="6385178" y="4835797"/>
            <a:ext cx="5618371" cy="4058589"/>
          </a:xfrm>
          <a:prstGeom prst="rect">
            <a:avLst/>
          </a:prstGeom>
        </p:spPr>
        <p:txBody>
          <a:bodyPr lIns="91439" tIns="45719" rIns="91439" bIns="45719">
            <a:noAutofit/>
          </a:bodyPr>
          <a:lstStyle/>
          <a:p>
            <a:endParaRPr/>
          </a:p>
        </p:txBody>
      </p:sp>
      <p:sp>
        <p:nvSpPr>
          <p:cNvPr id="1227" name="Image"/>
          <p:cNvSpPr>
            <a:spLocks noGrp="1"/>
          </p:cNvSpPr>
          <p:nvPr>
            <p:ph type="pic" sz="quarter" idx="19"/>
          </p:nvPr>
        </p:nvSpPr>
        <p:spPr>
          <a:xfrm>
            <a:off x="12373107" y="4835797"/>
            <a:ext cx="5618371" cy="4058589"/>
          </a:xfrm>
          <a:prstGeom prst="rect">
            <a:avLst/>
          </a:prstGeom>
        </p:spPr>
        <p:txBody>
          <a:bodyPr lIns="91439" tIns="45719" rIns="91439" bIns="45719">
            <a:noAutofit/>
          </a:bodyPr>
          <a:lstStyle/>
          <a:p>
            <a:endParaRPr/>
          </a:p>
        </p:txBody>
      </p:sp>
      <p:sp>
        <p:nvSpPr>
          <p:cNvPr id="1228" name="Image"/>
          <p:cNvSpPr>
            <a:spLocks noGrp="1"/>
          </p:cNvSpPr>
          <p:nvPr>
            <p:ph type="pic" sz="quarter" idx="20"/>
          </p:nvPr>
        </p:nvSpPr>
        <p:spPr>
          <a:xfrm>
            <a:off x="18361218" y="4835797"/>
            <a:ext cx="5618371" cy="4058589"/>
          </a:xfrm>
          <a:prstGeom prst="rect">
            <a:avLst/>
          </a:prstGeom>
        </p:spPr>
        <p:txBody>
          <a:bodyPr lIns="91439" tIns="45719" rIns="91439" bIns="45719">
            <a:noAutofit/>
          </a:bodyPr>
          <a:lstStyle/>
          <a:p>
            <a:endParaRPr/>
          </a:p>
        </p:txBody>
      </p:sp>
      <p:sp>
        <p:nvSpPr>
          <p:cNvPr id="1229" name="Image"/>
          <p:cNvSpPr>
            <a:spLocks noGrp="1"/>
          </p:cNvSpPr>
          <p:nvPr>
            <p:ph type="pic" sz="quarter" idx="21"/>
          </p:nvPr>
        </p:nvSpPr>
        <p:spPr>
          <a:xfrm>
            <a:off x="396700" y="9272938"/>
            <a:ext cx="5618371" cy="4058589"/>
          </a:xfrm>
          <a:prstGeom prst="rect">
            <a:avLst/>
          </a:prstGeom>
        </p:spPr>
        <p:txBody>
          <a:bodyPr lIns="91439" tIns="45719" rIns="91439" bIns="45719">
            <a:noAutofit/>
          </a:bodyPr>
          <a:lstStyle/>
          <a:p>
            <a:endParaRPr/>
          </a:p>
        </p:txBody>
      </p:sp>
      <p:sp>
        <p:nvSpPr>
          <p:cNvPr id="1230" name="Image"/>
          <p:cNvSpPr>
            <a:spLocks noGrp="1"/>
          </p:cNvSpPr>
          <p:nvPr>
            <p:ph type="pic" sz="quarter" idx="22"/>
          </p:nvPr>
        </p:nvSpPr>
        <p:spPr>
          <a:xfrm>
            <a:off x="6385178" y="9272938"/>
            <a:ext cx="5618371" cy="4058589"/>
          </a:xfrm>
          <a:prstGeom prst="rect">
            <a:avLst/>
          </a:prstGeom>
        </p:spPr>
        <p:txBody>
          <a:bodyPr lIns="91439" tIns="45719" rIns="91439" bIns="45719">
            <a:noAutofit/>
          </a:bodyPr>
          <a:lstStyle/>
          <a:p>
            <a:endParaRPr/>
          </a:p>
        </p:txBody>
      </p:sp>
      <p:sp>
        <p:nvSpPr>
          <p:cNvPr id="1231" name="Image"/>
          <p:cNvSpPr>
            <a:spLocks noGrp="1"/>
          </p:cNvSpPr>
          <p:nvPr>
            <p:ph type="pic" sz="quarter" idx="23"/>
          </p:nvPr>
        </p:nvSpPr>
        <p:spPr>
          <a:xfrm>
            <a:off x="12373107" y="9272938"/>
            <a:ext cx="5618371" cy="4058589"/>
          </a:xfrm>
          <a:prstGeom prst="rect">
            <a:avLst/>
          </a:prstGeom>
        </p:spPr>
        <p:txBody>
          <a:bodyPr lIns="91439" tIns="45719" rIns="91439" bIns="45719">
            <a:noAutofit/>
          </a:bodyPr>
          <a:lstStyle/>
          <a:p>
            <a:endParaRPr/>
          </a:p>
        </p:txBody>
      </p:sp>
      <p:sp>
        <p:nvSpPr>
          <p:cNvPr id="1232" name="Image"/>
          <p:cNvSpPr>
            <a:spLocks noGrp="1"/>
          </p:cNvSpPr>
          <p:nvPr>
            <p:ph type="pic" sz="quarter" idx="24"/>
          </p:nvPr>
        </p:nvSpPr>
        <p:spPr>
          <a:xfrm>
            <a:off x="18361219" y="9272938"/>
            <a:ext cx="5618371" cy="4058589"/>
          </a:xfrm>
          <a:prstGeom prst="rect">
            <a:avLst/>
          </a:prstGeom>
        </p:spPr>
        <p:txBody>
          <a:bodyPr lIns="91439" tIns="45719" rIns="91439" bIns="45719">
            <a:noAutofit/>
          </a:bodyPr>
          <a:lstStyle/>
          <a:p>
            <a:endParaRPr/>
          </a:p>
        </p:txBody>
      </p:sp>
      <p:sp>
        <p:nvSpPr>
          <p:cNvPr id="12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74">
    <p:bg>
      <p:bgPr>
        <a:solidFill>
          <a:srgbClr val="18242E"/>
        </a:solidFill>
        <a:effectLst/>
      </p:bgPr>
    </p:bg>
    <p:spTree>
      <p:nvGrpSpPr>
        <p:cNvPr id="1" name=""/>
        <p:cNvGrpSpPr/>
        <p:nvPr/>
      </p:nvGrpSpPr>
      <p:grpSpPr>
        <a:xfrm>
          <a:off x="0" y="0"/>
          <a:ext cx="0" cy="0"/>
          <a:chOff x="0" y="0"/>
          <a:chExt cx="0" cy="0"/>
        </a:xfrm>
      </p:grpSpPr>
      <p:sp>
        <p:nvSpPr>
          <p:cNvPr id="1240" name="Image"/>
          <p:cNvSpPr>
            <a:spLocks noGrp="1"/>
          </p:cNvSpPr>
          <p:nvPr>
            <p:ph type="pic" sz="quarter" idx="13"/>
          </p:nvPr>
        </p:nvSpPr>
        <p:spPr>
          <a:xfrm>
            <a:off x="396700" y="384545"/>
            <a:ext cx="5618371" cy="4058589"/>
          </a:xfrm>
          <a:prstGeom prst="rect">
            <a:avLst/>
          </a:prstGeom>
        </p:spPr>
        <p:txBody>
          <a:bodyPr lIns="91439" tIns="45719" rIns="91439" bIns="45719">
            <a:noAutofit/>
          </a:bodyPr>
          <a:lstStyle/>
          <a:p>
            <a:endParaRPr/>
          </a:p>
        </p:txBody>
      </p:sp>
      <p:sp>
        <p:nvSpPr>
          <p:cNvPr id="1241" name="Image"/>
          <p:cNvSpPr>
            <a:spLocks noGrp="1"/>
          </p:cNvSpPr>
          <p:nvPr>
            <p:ph type="pic" sz="quarter" idx="14"/>
          </p:nvPr>
        </p:nvSpPr>
        <p:spPr>
          <a:xfrm>
            <a:off x="6384629" y="384545"/>
            <a:ext cx="5618371" cy="4058589"/>
          </a:xfrm>
          <a:prstGeom prst="rect">
            <a:avLst/>
          </a:prstGeom>
        </p:spPr>
        <p:txBody>
          <a:bodyPr lIns="91439" tIns="45719" rIns="91439" bIns="45719">
            <a:noAutofit/>
          </a:bodyPr>
          <a:lstStyle/>
          <a:p>
            <a:endParaRPr/>
          </a:p>
        </p:txBody>
      </p:sp>
      <p:sp>
        <p:nvSpPr>
          <p:cNvPr id="1242" name="Image"/>
          <p:cNvSpPr>
            <a:spLocks noGrp="1"/>
          </p:cNvSpPr>
          <p:nvPr>
            <p:ph type="pic" sz="quarter" idx="15"/>
          </p:nvPr>
        </p:nvSpPr>
        <p:spPr>
          <a:xfrm>
            <a:off x="12373290" y="9276484"/>
            <a:ext cx="5618371" cy="4058589"/>
          </a:xfrm>
          <a:prstGeom prst="rect">
            <a:avLst/>
          </a:prstGeom>
        </p:spPr>
        <p:txBody>
          <a:bodyPr lIns="91439" tIns="45719" rIns="91439" bIns="45719">
            <a:noAutofit/>
          </a:bodyPr>
          <a:lstStyle/>
          <a:p>
            <a:endParaRPr/>
          </a:p>
        </p:txBody>
      </p:sp>
      <p:sp>
        <p:nvSpPr>
          <p:cNvPr id="1243" name="Image"/>
          <p:cNvSpPr>
            <a:spLocks noGrp="1"/>
          </p:cNvSpPr>
          <p:nvPr>
            <p:ph type="pic" sz="quarter" idx="16"/>
          </p:nvPr>
        </p:nvSpPr>
        <p:spPr>
          <a:xfrm>
            <a:off x="18361220" y="9276484"/>
            <a:ext cx="5618371" cy="4058589"/>
          </a:xfrm>
          <a:prstGeom prst="rect">
            <a:avLst/>
          </a:prstGeom>
        </p:spPr>
        <p:txBody>
          <a:bodyPr lIns="91439" tIns="45719" rIns="91439" bIns="45719">
            <a:noAutofit/>
          </a:bodyPr>
          <a:lstStyle/>
          <a:p>
            <a:endParaRPr/>
          </a:p>
        </p:txBody>
      </p:sp>
      <p:sp>
        <p:nvSpPr>
          <p:cNvPr id="1244" name="Image"/>
          <p:cNvSpPr>
            <a:spLocks noGrp="1"/>
          </p:cNvSpPr>
          <p:nvPr>
            <p:ph type="pic" sz="half" idx="17"/>
          </p:nvPr>
        </p:nvSpPr>
        <p:spPr>
          <a:xfrm>
            <a:off x="12373291" y="382633"/>
            <a:ext cx="11606122" cy="8504734"/>
          </a:xfrm>
          <a:prstGeom prst="rect">
            <a:avLst/>
          </a:prstGeom>
        </p:spPr>
        <p:txBody>
          <a:bodyPr lIns="91439" tIns="45719" rIns="91439" bIns="45719">
            <a:noAutofit/>
          </a:bodyPr>
          <a:lstStyle/>
          <a:p>
            <a:endParaRPr/>
          </a:p>
        </p:txBody>
      </p:sp>
      <p:sp>
        <p:nvSpPr>
          <p:cNvPr id="1245" name="Image"/>
          <p:cNvSpPr>
            <a:spLocks noGrp="1"/>
          </p:cNvSpPr>
          <p:nvPr>
            <p:ph type="pic" sz="half" idx="18"/>
          </p:nvPr>
        </p:nvSpPr>
        <p:spPr>
          <a:xfrm>
            <a:off x="396976" y="4832251"/>
            <a:ext cx="11606122" cy="8504734"/>
          </a:xfrm>
          <a:prstGeom prst="rect">
            <a:avLst/>
          </a:prstGeom>
        </p:spPr>
        <p:txBody>
          <a:bodyPr lIns="91439" tIns="45719" rIns="91439" bIns="45719">
            <a:noAutofit/>
          </a:bodyPr>
          <a:lstStyle/>
          <a:p>
            <a:endParaRPr/>
          </a:p>
        </p:txBody>
      </p:sp>
      <p:sp>
        <p:nvSpPr>
          <p:cNvPr id="12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75">
    <p:bg>
      <p:bgPr>
        <a:solidFill>
          <a:srgbClr val="18242E"/>
        </a:solidFill>
        <a:effectLst/>
      </p:bgPr>
    </p:bg>
    <p:spTree>
      <p:nvGrpSpPr>
        <p:cNvPr id="1" name=""/>
        <p:cNvGrpSpPr/>
        <p:nvPr/>
      </p:nvGrpSpPr>
      <p:grpSpPr>
        <a:xfrm>
          <a:off x="0" y="0"/>
          <a:ext cx="0" cy="0"/>
          <a:chOff x="0" y="0"/>
          <a:chExt cx="0" cy="0"/>
        </a:xfrm>
      </p:grpSpPr>
      <p:sp>
        <p:nvSpPr>
          <p:cNvPr id="1253" name="Image"/>
          <p:cNvSpPr>
            <a:spLocks noGrp="1"/>
          </p:cNvSpPr>
          <p:nvPr>
            <p:ph type="pic" sz="quarter" idx="13"/>
          </p:nvPr>
        </p:nvSpPr>
        <p:spPr>
          <a:xfrm>
            <a:off x="396700" y="384545"/>
            <a:ext cx="5618371" cy="8508396"/>
          </a:xfrm>
          <a:prstGeom prst="rect">
            <a:avLst/>
          </a:prstGeom>
        </p:spPr>
        <p:txBody>
          <a:bodyPr lIns="91439" tIns="45719" rIns="91439" bIns="45719">
            <a:noAutofit/>
          </a:bodyPr>
          <a:lstStyle/>
          <a:p>
            <a:endParaRPr/>
          </a:p>
        </p:txBody>
      </p:sp>
      <p:sp>
        <p:nvSpPr>
          <p:cNvPr id="1254" name="Image"/>
          <p:cNvSpPr>
            <a:spLocks noGrp="1"/>
          </p:cNvSpPr>
          <p:nvPr>
            <p:ph type="pic" sz="quarter" idx="14"/>
          </p:nvPr>
        </p:nvSpPr>
        <p:spPr>
          <a:xfrm>
            <a:off x="6385178" y="384545"/>
            <a:ext cx="5618371" cy="4058589"/>
          </a:xfrm>
          <a:prstGeom prst="rect">
            <a:avLst/>
          </a:prstGeom>
        </p:spPr>
        <p:txBody>
          <a:bodyPr lIns="91439" tIns="45719" rIns="91439" bIns="45719">
            <a:noAutofit/>
          </a:bodyPr>
          <a:lstStyle/>
          <a:p>
            <a:endParaRPr/>
          </a:p>
        </p:txBody>
      </p:sp>
      <p:sp>
        <p:nvSpPr>
          <p:cNvPr id="1255" name="Image"/>
          <p:cNvSpPr>
            <a:spLocks noGrp="1"/>
          </p:cNvSpPr>
          <p:nvPr>
            <p:ph type="pic" sz="quarter" idx="15"/>
          </p:nvPr>
        </p:nvSpPr>
        <p:spPr>
          <a:xfrm>
            <a:off x="12373107" y="384545"/>
            <a:ext cx="5618371" cy="4058589"/>
          </a:xfrm>
          <a:prstGeom prst="rect">
            <a:avLst/>
          </a:prstGeom>
        </p:spPr>
        <p:txBody>
          <a:bodyPr lIns="91439" tIns="45719" rIns="91439" bIns="45719">
            <a:noAutofit/>
          </a:bodyPr>
          <a:lstStyle/>
          <a:p>
            <a:endParaRPr/>
          </a:p>
        </p:txBody>
      </p:sp>
      <p:sp>
        <p:nvSpPr>
          <p:cNvPr id="1256" name="Image"/>
          <p:cNvSpPr>
            <a:spLocks noGrp="1"/>
          </p:cNvSpPr>
          <p:nvPr>
            <p:ph type="pic" sz="quarter" idx="16"/>
          </p:nvPr>
        </p:nvSpPr>
        <p:spPr>
          <a:xfrm>
            <a:off x="18361219" y="384545"/>
            <a:ext cx="5618371" cy="4058589"/>
          </a:xfrm>
          <a:prstGeom prst="rect">
            <a:avLst/>
          </a:prstGeom>
        </p:spPr>
        <p:txBody>
          <a:bodyPr lIns="91439" tIns="45719" rIns="91439" bIns="45719">
            <a:noAutofit/>
          </a:bodyPr>
          <a:lstStyle/>
          <a:p>
            <a:endParaRPr/>
          </a:p>
        </p:txBody>
      </p:sp>
      <p:sp>
        <p:nvSpPr>
          <p:cNvPr id="1257" name="Image"/>
          <p:cNvSpPr>
            <a:spLocks noGrp="1"/>
          </p:cNvSpPr>
          <p:nvPr>
            <p:ph type="pic" sz="quarter" idx="17"/>
          </p:nvPr>
        </p:nvSpPr>
        <p:spPr>
          <a:xfrm>
            <a:off x="6385178" y="4835797"/>
            <a:ext cx="5618371" cy="4058589"/>
          </a:xfrm>
          <a:prstGeom prst="rect">
            <a:avLst/>
          </a:prstGeom>
        </p:spPr>
        <p:txBody>
          <a:bodyPr lIns="91439" tIns="45719" rIns="91439" bIns="45719">
            <a:noAutofit/>
          </a:bodyPr>
          <a:lstStyle/>
          <a:p>
            <a:endParaRPr/>
          </a:p>
        </p:txBody>
      </p:sp>
      <p:sp>
        <p:nvSpPr>
          <p:cNvPr id="1258" name="Image"/>
          <p:cNvSpPr>
            <a:spLocks noGrp="1"/>
          </p:cNvSpPr>
          <p:nvPr>
            <p:ph type="pic" sz="quarter" idx="18"/>
          </p:nvPr>
        </p:nvSpPr>
        <p:spPr>
          <a:xfrm>
            <a:off x="396700" y="9272938"/>
            <a:ext cx="5618371" cy="4058589"/>
          </a:xfrm>
          <a:prstGeom prst="rect">
            <a:avLst/>
          </a:prstGeom>
        </p:spPr>
        <p:txBody>
          <a:bodyPr lIns="91439" tIns="45719" rIns="91439" bIns="45719">
            <a:noAutofit/>
          </a:bodyPr>
          <a:lstStyle/>
          <a:p>
            <a:endParaRPr/>
          </a:p>
        </p:txBody>
      </p:sp>
      <p:sp>
        <p:nvSpPr>
          <p:cNvPr id="1259" name="Image"/>
          <p:cNvSpPr>
            <a:spLocks noGrp="1"/>
          </p:cNvSpPr>
          <p:nvPr>
            <p:ph type="pic" sz="quarter" idx="19"/>
          </p:nvPr>
        </p:nvSpPr>
        <p:spPr>
          <a:xfrm>
            <a:off x="6385178" y="9272938"/>
            <a:ext cx="5618371" cy="4058589"/>
          </a:xfrm>
          <a:prstGeom prst="rect">
            <a:avLst/>
          </a:prstGeom>
        </p:spPr>
        <p:txBody>
          <a:bodyPr lIns="91439" tIns="45719" rIns="91439" bIns="45719">
            <a:noAutofit/>
          </a:bodyPr>
          <a:lstStyle/>
          <a:p>
            <a:endParaRPr/>
          </a:p>
        </p:txBody>
      </p:sp>
      <p:sp>
        <p:nvSpPr>
          <p:cNvPr id="1260" name="Image"/>
          <p:cNvSpPr>
            <a:spLocks noGrp="1"/>
          </p:cNvSpPr>
          <p:nvPr>
            <p:ph type="pic" sz="half" idx="20"/>
          </p:nvPr>
        </p:nvSpPr>
        <p:spPr>
          <a:xfrm>
            <a:off x="12374711" y="4827799"/>
            <a:ext cx="11606121" cy="8504733"/>
          </a:xfrm>
          <a:prstGeom prst="rect">
            <a:avLst/>
          </a:prstGeom>
        </p:spPr>
        <p:txBody>
          <a:bodyPr lIns="91439" tIns="45719" rIns="91439" bIns="45719">
            <a:noAutofit/>
          </a:bodyPr>
          <a:lstStyle/>
          <a:p>
            <a:endParaRPr/>
          </a:p>
        </p:txBody>
      </p:sp>
      <p:sp>
        <p:nvSpPr>
          <p:cNvPr id="12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76">
    <p:bg>
      <p:bgPr>
        <a:solidFill>
          <a:srgbClr val="18242E"/>
        </a:solidFill>
        <a:effectLst/>
      </p:bgPr>
    </p:bg>
    <p:spTree>
      <p:nvGrpSpPr>
        <p:cNvPr id="1" name=""/>
        <p:cNvGrpSpPr/>
        <p:nvPr/>
      </p:nvGrpSpPr>
      <p:grpSpPr>
        <a:xfrm>
          <a:off x="0" y="0"/>
          <a:ext cx="0" cy="0"/>
          <a:chOff x="0" y="0"/>
          <a:chExt cx="0" cy="0"/>
        </a:xfrm>
      </p:grpSpPr>
      <p:sp>
        <p:nvSpPr>
          <p:cNvPr id="1268" name="Image"/>
          <p:cNvSpPr>
            <a:spLocks noGrp="1"/>
          </p:cNvSpPr>
          <p:nvPr>
            <p:ph type="pic" sz="quarter" idx="13"/>
          </p:nvPr>
        </p:nvSpPr>
        <p:spPr>
          <a:xfrm>
            <a:off x="396700" y="384545"/>
            <a:ext cx="11631275" cy="4058589"/>
          </a:xfrm>
          <a:prstGeom prst="rect">
            <a:avLst/>
          </a:prstGeom>
        </p:spPr>
        <p:txBody>
          <a:bodyPr lIns="91439" tIns="45719" rIns="91439" bIns="45719">
            <a:noAutofit/>
          </a:bodyPr>
          <a:lstStyle/>
          <a:p>
            <a:endParaRPr/>
          </a:p>
        </p:txBody>
      </p:sp>
      <p:sp>
        <p:nvSpPr>
          <p:cNvPr id="1269" name="Image"/>
          <p:cNvSpPr>
            <a:spLocks noGrp="1"/>
          </p:cNvSpPr>
          <p:nvPr>
            <p:ph type="pic" sz="quarter" idx="14"/>
          </p:nvPr>
        </p:nvSpPr>
        <p:spPr>
          <a:xfrm>
            <a:off x="12360652" y="384545"/>
            <a:ext cx="11631275" cy="4058589"/>
          </a:xfrm>
          <a:prstGeom prst="rect">
            <a:avLst/>
          </a:prstGeom>
        </p:spPr>
        <p:txBody>
          <a:bodyPr lIns="91439" tIns="45719" rIns="91439" bIns="45719">
            <a:noAutofit/>
          </a:bodyPr>
          <a:lstStyle/>
          <a:p>
            <a:endParaRPr/>
          </a:p>
        </p:txBody>
      </p:sp>
      <p:sp>
        <p:nvSpPr>
          <p:cNvPr id="1270" name="Image"/>
          <p:cNvSpPr>
            <a:spLocks noGrp="1"/>
          </p:cNvSpPr>
          <p:nvPr>
            <p:ph type="pic" sz="quarter" idx="15"/>
          </p:nvPr>
        </p:nvSpPr>
        <p:spPr>
          <a:xfrm>
            <a:off x="396700" y="4832323"/>
            <a:ext cx="11631275" cy="4058590"/>
          </a:xfrm>
          <a:prstGeom prst="rect">
            <a:avLst/>
          </a:prstGeom>
        </p:spPr>
        <p:txBody>
          <a:bodyPr lIns="91439" tIns="45719" rIns="91439" bIns="45719">
            <a:noAutofit/>
          </a:bodyPr>
          <a:lstStyle/>
          <a:p>
            <a:endParaRPr/>
          </a:p>
        </p:txBody>
      </p:sp>
      <p:sp>
        <p:nvSpPr>
          <p:cNvPr id="1271" name="Image"/>
          <p:cNvSpPr>
            <a:spLocks noGrp="1"/>
          </p:cNvSpPr>
          <p:nvPr>
            <p:ph type="pic" sz="quarter" idx="16"/>
          </p:nvPr>
        </p:nvSpPr>
        <p:spPr>
          <a:xfrm>
            <a:off x="12360653" y="4832323"/>
            <a:ext cx="11631274" cy="4058590"/>
          </a:xfrm>
          <a:prstGeom prst="rect">
            <a:avLst/>
          </a:prstGeom>
        </p:spPr>
        <p:txBody>
          <a:bodyPr lIns="91439" tIns="45719" rIns="91439" bIns="45719">
            <a:noAutofit/>
          </a:bodyPr>
          <a:lstStyle/>
          <a:p>
            <a:endParaRPr/>
          </a:p>
        </p:txBody>
      </p:sp>
      <p:sp>
        <p:nvSpPr>
          <p:cNvPr id="1272" name="Image"/>
          <p:cNvSpPr>
            <a:spLocks noGrp="1"/>
          </p:cNvSpPr>
          <p:nvPr>
            <p:ph type="pic" sz="quarter" idx="17"/>
          </p:nvPr>
        </p:nvSpPr>
        <p:spPr>
          <a:xfrm>
            <a:off x="396700" y="9276483"/>
            <a:ext cx="11631275" cy="4058589"/>
          </a:xfrm>
          <a:prstGeom prst="rect">
            <a:avLst/>
          </a:prstGeom>
        </p:spPr>
        <p:txBody>
          <a:bodyPr lIns="91439" tIns="45719" rIns="91439" bIns="45719">
            <a:noAutofit/>
          </a:bodyPr>
          <a:lstStyle/>
          <a:p>
            <a:endParaRPr/>
          </a:p>
        </p:txBody>
      </p:sp>
      <p:sp>
        <p:nvSpPr>
          <p:cNvPr id="1273" name="Image"/>
          <p:cNvSpPr>
            <a:spLocks noGrp="1"/>
          </p:cNvSpPr>
          <p:nvPr>
            <p:ph type="pic" sz="quarter" idx="18"/>
          </p:nvPr>
        </p:nvSpPr>
        <p:spPr>
          <a:xfrm>
            <a:off x="12360652" y="9276484"/>
            <a:ext cx="11631275" cy="4058589"/>
          </a:xfrm>
          <a:prstGeom prst="rect">
            <a:avLst/>
          </a:prstGeom>
        </p:spPr>
        <p:txBody>
          <a:bodyPr lIns="91439" tIns="45719" rIns="91439" bIns="45719">
            <a:noAutofit/>
          </a:bodyPr>
          <a:lstStyle/>
          <a:p>
            <a:endParaRPr/>
          </a:p>
        </p:txBody>
      </p:sp>
      <p:sp>
        <p:nvSpPr>
          <p:cNvPr id="12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77">
    <p:bg>
      <p:bgPr>
        <a:solidFill>
          <a:srgbClr val="18242E"/>
        </a:solidFill>
        <a:effectLst/>
      </p:bgPr>
    </p:bg>
    <p:spTree>
      <p:nvGrpSpPr>
        <p:cNvPr id="1" name=""/>
        <p:cNvGrpSpPr/>
        <p:nvPr/>
      </p:nvGrpSpPr>
      <p:grpSpPr>
        <a:xfrm>
          <a:off x="0" y="0"/>
          <a:ext cx="0" cy="0"/>
          <a:chOff x="0" y="0"/>
          <a:chExt cx="0" cy="0"/>
        </a:xfrm>
      </p:grpSpPr>
      <p:sp>
        <p:nvSpPr>
          <p:cNvPr id="1281" name="Image"/>
          <p:cNvSpPr>
            <a:spLocks noGrp="1"/>
          </p:cNvSpPr>
          <p:nvPr>
            <p:ph type="pic" sz="half" idx="13"/>
          </p:nvPr>
        </p:nvSpPr>
        <p:spPr>
          <a:xfrm>
            <a:off x="396700" y="384545"/>
            <a:ext cx="5618371" cy="12946909"/>
          </a:xfrm>
          <a:prstGeom prst="rect">
            <a:avLst/>
          </a:prstGeom>
        </p:spPr>
        <p:txBody>
          <a:bodyPr lIns="91439" tIns="45719" rIns="91439" bIns="45719">
            <a:noAutofit/>
          </a:bodyPr>
          <a:lstStyle/>
          <a:p>
            <a:endParaRPr/>
          </a:p>
        </p:txBody>
      </p:sp>
      <p:sp>
        <p:nvSpPr>
          <p:cNvPr id="1282" name="Image"/>
          <p:cNvSpPr>
            <a:spLocks noGrp="1"/>
          </p:cNvSpPr>
          <p:nvPr>
            <p:ph type="pic" sz="half" idx="14"/>
          </p:nvPr>
        </p:nvSpPr>
        <p:spPr>
          <a:xfrm>
            <a:off x="6385178" y="384545"/>
            <a:ext cx="5618371" cy="12946909"/>
          </a:xfrm>
          <a:prstGeom prst="rect">
            <a:avLst/>
          </a:prstGeom>
        </p:spPr>
        <p:txBody>
          <a:bodyPr lIns="91439" tIns="45719" rIns="91439" bIns="45719">
            <a:noAutofit/>
          </a:bodyPr>
          <a:lstStyle/>
          <a:p>
            <a:endParaRPr/>
          </a:p>
        </p:txBody>
      </p:sp>
      <p:sp>
        <p:nvSpPr>
          <p:cNvPr id="1283" name="Image"/>
          <p:cNvSpPr>
            <a:spLocks noGrp="1"/>
          </p:cNvSpPr>
          <p:nvPr>
            <p:ph type="pic" sz="half" idx="15"/>
          </p:nvPr>
        </p:nvSpPr>
        <p:spPr>
          <a:xfrm>
            <a:off x="12372740" y="384545"/>
            <a:ext cx="5618371" cy="12946909"/>
          </a:xfrm>
          <a:prstGeom prst="rect">
            <a:avLst/>
          </a:prstGeom>
        </p:spPr>
        <p:txBody>
          <a:bodyPr lIns="91439" tIns="45719" rIns="91439" bIns="45719">
            <a:noAutofit/>
          </a:bodyPr>
          <a:lstStyle/>
          <a:p>
            <a:endParaRPr/>
          </a:p>
        </p:txBody>
      </p:sp>
      <p:sp>
        <p:nvSpPr>
          <p:cNvPr id="1284" name="Image"/>
          <p:cNvSpPr>
            <a:spLocks noGrp="1"/>
          </p:cNvSpPr>
          <p:nvPr>
            <p:ph type="pic" sz="half" idx="16"/>
          </p:nvPr>
        </p:nvSpPr>
        <p:spPr>
          <a:xfrm>
            <a:off x="18361220" y="384545"/>
            <a:ext cx="5618371" cy="12946909"/>
          </a:xfrm>
          <a:prstGeom prst="rect">
            <a:avLst/>
          </a:prstGeom>
        </p:spPr>
        <p:txBody>
          <a:bodyPr lIns="91439" tIns="45719" rIns="91439" bIns="45719">
            <a:noAutofit/>
          </a:bodyPr>
          <a:lstStyle/>
          <a:p>
            <a:endParaRPr/>
          </a:p>
        </p:txBody>
      </p:sp>
      <p:sp>
        <p:nvSpPr>
          <p:cNvPr id="12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78">
    <p:bg>
      <p:bgPr>
        <a:solidFill>
          <a:srgbClr val="18242E"/>
        </a:solidFill>
        <a:effectLst/>
      </p:bgPr>
    </p:bg>
    <p:spTree>
      <p:nvGrpSpPr>
        <p:cNvPr id="1" name=""/>
        <p:cNvGrpSpPr/>
        <p:nvPr/>
      </p:nvGrpSpPr>
      <p:grpSpPr>
        <a:xfrm>
          <a:off x="0" y="0"/>
          <a:ext cx="0" cy="0"/>
          <a:chOff x="0" y="0"/>
          <a:chExt cx="0" cy="0"/>
        </a:xfrm>
      </p:grpSpPr>
      <p:sp>
        <p:nvSpPr>
          <p:cNvPr id="1292" name="survived not only five centuries, but also the leap into electronic typesetting, remaining essentially unchanged. It was popularised in the 1960s with the release of Letraset sheets containing Lorem Ipsum passages, and more recently with desktop publishing"/>
          <p:cNvSpPr txBox="1">
            <a:spLocks noGrp="1"/>
          </p:cNvSpPr>
          <p:nvPr>
            <p:ph type="body" sz="quarter" idx="13"/>
          </p:nvPr>
        </p:nvSpPr>
        <p:spPr>
          <a:xfrm>
            <a:off x="2789861" y="9006885"/>
            <a:ext cx="8041751" cy="3016251"/>
          </a:xfrm>
          <a:prstGeom prst="rect">
            <a:avLst/>
          </a:prstGeom>
        </p:spPr>
        <p:txBody>
          <a:bodyPr anchor="b">
            <a:spAutoFit/>
          </a:bodyPr>
          <a:lstStyle/>
          <a:p>
            <a:r>
              <a:t>survived not only five centuries, but also the leap into electronic typesetting, remaining essentially unchanged. It was popularised in the 1960s with the release of Letraset sheets containing Lorem Ipsum passages, and more recently with desktop publishing</a:t>
            </a:r>
          </a:p>
        </p:txBody>
      </p:sp>
      <p:sp>
        <p:nvSpPr>
          <p:cNvPr id="1293" name="I believe humans get a lot done, not because we’re smart, but because we have thumbs so we can make coffee."/>
          <p:cNvSpPr txBox="1">
            <a:spLocks noGrp="1"/>
          </p:cNvSpPr>
          <p:nvPr>
            <p:ph type="body" sz="half" idx="14"/>
          </p:nvPr>
        </p:nvSpPr>
        <p:spPr>
          <a:xfrm>
            <a:off x="2717200" y="1883124"/>
            <a:ext cx="10961876" cy="635254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I believe humans get a lot done, </a:t>
            </a:r>
            <a:r>
              <a:t>not because we’re smart, but because we have thumbs so we can make coffee.</a:t>
            </a:r>
          </a:p>
        </p:txBody>
      </p:sp>
      <p:sp>
        <p:nvSpPr>
          <p:cNvPr id="1294" name="Line"/>
          <p:cNvSpPr>
            <a:spLocks noGrp="1"/>
          </p:cNvSpPr>
          <p:nvPr>
            <p:ph type="body" sz="quarter" idx="15"/>
          </p:nvPr>
        </p:nvSpPr>
        <p:spPr>
          <a:xfrm>
            <a:off x="2873287" y="8549651"/>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graphicFrame>
        <p:nvGraphicFramePr>
          <p:cNvPr id="1295" name="2D Pie Chart"/>
          <p:cNvGraphicFramePr/>
          <p:nvPr/>
        </p:nvGraphicFramePr>
        <p:xfrm>
          <a:off x="14202764" y="2788327"/>
          <a:ext cx="8648701" cy="8648701"/>
        </p:xfrm>
        <a:graphic>
          <a:graphicData uri="http://schemas.openxmlformats.org/drawingml/2006/chart">
            <c:chart xmlns:c="http://schemas.openxmlformats.org/drawingml/2006/chart" xmlns:r="http://schemas.openxmlformats.org/officeDocument/2006/relationships" r:id="rId2"/>
          </a:graphicData>
        </a:graphic>
      </p:graphicFrame>
      <p:sp>
        <p:nvSpPr>
          <p:cNvPr id="1296" name="Rectangle"/>
          <p:cNvSpPr>
            <a:spLocks noGrp="1"/>
          </p:cNvSpPr>
          <p:nvPr>
            <p:ph type="body" idx="16"/>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297" name="Rounded Rectangle"/>
          <p:cNvSpPr>
            <a:spLocks noGrp="1"/>
          </p:cNvSpPr>
          <p:nvPr>
            <p:ph type="body" sz="quarter" idx="17"/>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298" name="C"/>
          <p:cNvSpPr txBox="1">
            <a:spLocks noGrp="1"/>
          </p:cNvSpPr>
          <p:nvPr>
            <p:ph type="body" sz="quarter" idx="18"/>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2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79">
    <p:bg>
      <p:bgPr>
        <a:solidFill>
          <a:srgbClr val="18242E"/>
        </a:solidFill>
        <a:effectLst/>
      </p:bgPr>
    </p:bg>
    <p:spTree>
      <p:nvGrpSpPr>
        <p:cNvPr id="1" name=""/>
        <p:cNvGrpSpPr/>
        <p:nvPr/>
      </p:nvGrpSpPr>
      <p:grpSpPr>
        <a:xfrm>
          <a:off x="0" y="0"/>
          <a:ext cx="0" cy="0"/>
          <a:chOff x="0" y="0"/>
          <a:chExt cx="0" cy="0"/>
        </a:xfrm>
      </p:grpSpPr>
      <p:sp>
        <p:nvSpPr>
          <p:cNvPr id="1306"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307" name="The influence of coffee in stimulating the genital organs is notorious."/>
          <p:cNvSpPr txBox="1">
            <a:spLocks noGrp="1"/>
          </p:cNvSpPr>
          <p:nvPr>
            <p:ph type="body" sz="quarter" idx="14"/>
          </p:nvPr>
        </p:nvSpPr>
        <p:spPr>
          <a:xfrm>
            <a:off x="2717200" y="1544718"/>
            <a:ext cx="19249003" cy="268351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t>The influence of coffee</a:t>
            </a:r>
            <a:r>
              <a:rPr>
                <a:solidFill>
                  <a:srgbClr val="FFFFFF"/>
                </a:solidFill>
              </a:rPr>
              <a:t> in stimulating the genital organs is notorious.</a:t>
            </a:r>
          </a:p>
        </p:txBody>
      </p:sp>
      <p:sp>
        <p:nvSpPr>
          <p:cNvPr id="1308" name="Line"/>
          <p:cNvSpPr>
            <a:spLocks noGrp="1"/>
          </p:cNvSpPr>
          <p:nvPr>
            <p:ph type="body" sz="quarter" idx="15"/>
          </p:nvPr>
        </p:nvSpPr>
        <p:spPr>
          <a:xfrm>
            <a:off x="2873287" y="4821236"/>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graphicFrame>
        <p:nvGraphicFramePr>
          <p:cNvPr id="1309" name="2D Line Chart"/>
          <p:cNvGraphicFramePr/>
          <p:nvPr/>
        </p:nvGraphicFramePr>
        <p:xfrm>
          <a:off x="2292724" y="5761876"/>
          <a:ext cx="20879133" cy="6820427"/>
        </p:xfrm>
        <a:graphic>
          <a:graphicData uri="http://schemas.openxmlformats.org/drawingml/2006/chart">
            <c:chart xmlns:c="http://schemas.openxmlformats.org/drawingml/2006/chart" xmlns:r="http://schemas.openxmlformats.org/officeDocument/2006/relationships" r:id="rId2"/>
          </a:graphicData>
        </a:graphic>
      </p:graphicFrame>
      <p:sp>
        <p:nvSpPr>
          <p:cNvPr id="1310" name="Rounded Rectangle"/>
          <p:cNvSpPr>
            <a:spLocks noGrp="1"/>
          </p:cNvSpPr>
          <p:nvPr>
            <p:ph type="body" sz="quarter" idx="16"/>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311" name="C"/>
          <p:cNvSpPr txBox="1">
            <a:spLocks noGrp="1"/>
          </p:cNvSpPr>
          <p:nvPr>
            <p:ph type="body" sz="quarter" idx="17"/>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3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08">
    <p:bg>
      <p:bgPr>
        <a:solidFill>
          <a:srgbClr val="18242E"/>
        </a:solidFill>
        <a:effectLst/>
      </p:bgPr>
    </p:bg>
    <p:spTree>
      <p:nvGrpSpPr>
        <p:cNvPr id="1" name=""/>
        <p:cNvGrpSpPr/>
        <p:nvPr/>
      </p:nvGrpSpPr>
      <p:grpSpPr>
        <a:xfrm>
          <a:off x="0" y="0"/>
          <a:ext cx="0" cy="0"/>
          <a:chOff x="0" y="0"/>
          <a:chExt cx="0" cy="0"/>
        </a:xfrm>
      </p:grpSpPr>
      <p:sp>
        <p:nvSpPr>
          <p:cNvPr id="113"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14" name="Rounded Rectangle"/>
          <p:cNvSpPr>
            <a:spLocks noGrp="1"/>
          </p:cNvSpPr>
          <p:nvPr>
            <p:ph type="body" sz="quarter" idx="14"/>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15" name="C"/>
          <p:cNvSpPr txBox="1">
            <a:spLocks noGrp="1"/>
          </p:cNvSpPr>
          <p:nvPr>
            <p:ph type="body" sz="quarter" idx="15"/>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16" name="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cNvSpPr txBox="1">
            <a:spLocks noGrp="1"/>
          </p:cNvSpPr>
          <p:nvPr>
            <p:ph type="body" sz="quarter" idx="16"/>
          </p:nvPr>
        </p:nvSpPr>
        <p:spPr>
          <a:xfrm>
            <a:off x="13306290" y="8466054"/>
            <a:ext cx="8299440" cy="3530601"/>
          </a:xfrm>
          <a:prstGeom prst="rect">
            <a:avLst/>
          </a:prstGeom>
        </p:spPr>
        <p:txBody>
          <a:bodyPr anchor="b">
            <a:spAutoFit/>
          </a:bodyPr>
          <a:lstStyle/>
          <a:p>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a:t>
            </a:r>
          </a:p>
        </p:txBody>
      </p:sp>
      <p:sp>
        <p:nvSpPr>
          <p:cNvPr id="117" name="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cNvSpPr txBox="1">
            <a:spLocks noGrp="1"/>
          </p:cNvSpPr>
          <p:nvPr>
            <p:ph type="body" sz="quarter" idx="17"/>
          </p:nvPr>
        </p:nvSpPr>
        <p:spPr>
          <a:xfrm>
            <a:off x="13306290" y="2090654"/>
            <a:ext cx="8299440" cy="3530601"/>
          </a:xfrm>
          <a:prstGeom prst="rect">
            <a:avLst/>
          </a:prstGeom>
        </p:spPr>
        <p:txBody>
          <a:bodyPr anchor="b">
            <a:spAutoFit/>
          </a:bodyPr>
          <a:lstStyle/>
          <a:p>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a:t>
            </a:r>
          </a:p>
        </p:txBody>
      </p:sp>
      <p:sp>
        <p:nvSpPr>
          <p:cNvPr id="118" name="A morning without coffee is like sleep"/>
          <p:cNvSpPr txBox="1">
            <a:spLocks noGrp="1"/>
          </p:cNvSpPr>
          <p:nvPr>
            <p:ph type="body" sz="quarter" idx="18"/>
          </p:nvPr>
        </p:nvSpPr>
        <p:spPr>
          <a:xfrm>
            <a:off x="2717200" y="2131396"/>
            <a:ext cx="9579610" cy="3906521"/>
          </a:xfrm>
          <a:prstGeom prst="rect">
            <a:avLst/>
          </a:prstGeom>
        </p:spPr>
        <p:txBody>
          <a:bodyPr>
            <a:spAutoFit/>
          </a:bodyPr>
          <a:lstStyle/>
          <a:p>
            <a:pPr>
              <a:lnSpc>
                <a:spcPct val="90000"/>
              </a:lnSpc>
              <a:defRPr sz="8000" spc="-400">
                <a:latin typeface="Playfair Display"/>
                <a:ea typeface="Playfair Display"/>
                <a:cs typeface="Playfair Display"/>
                <a:sym typeface="Playfair Display"/>
              </a:defRPr>
            </a:pPr>
            <a:r>
              <a:t>A </a:t>
            </a:r>
            <a:r>
              <a:rPr>
                <a:solidFill>
                  <a:srgbClr val="5AFCEB"/>
                </a:solidFill>
              </a:rPr>
              <a:t>morning</a:t>
            </a:r>
            <a:r>
              <a:t> without coffee is</a:t>
            </a:r>
            <a:r>
              <a:rPr>
                <a:solidFill>
                  <a:srgbClr val="5AFCEB"/>
                </a:solidFill>
              </a:rPr>
              <a:t> like sleep</a:t>
            </a:r>
          </a:p>
        </p:txBody>
      </p:sp>
      <p:sp>
        <p:nvSpPr>
          <p:cNvPr id="119" name="Line"/>
          <p:cNvSpPr>
            <a:spLocks noGrp="1"/>
          </p:cNvSpPr>
          <p:nvPr>
            <p:ph type="body" sz="quarter" idx="19"/>
          </p:nvPr>
        </p:nvSpPr>
        <p:spPr>
          <a:xfrm>
            <a:off x="2873287" y="5522711"/>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120" name="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cNvSpPr txBox="1">
            <a:spLocks noGrp="1"/>
          </p:cNvSpPr>
          <p:nvPr>
            <p:ph type="body" sz="quarter" idx="20"/>
          </p:nvPr>
        </p:nvSpPr>
        <p:spPr>
          <a:xfrm>
            <a:off x="2789861" y="8466054"/>
            <a:ext cx="8299440" cy="3530601"/>
          </a:xfrm>
          <a:prstGeom prst="rect">
            <a:avLst/>
          </a:prstGeom>
        </p:spPr>
        <p:txBody>
          <a:bodyPr anchor="b">
            <a:spAutoFit/>
          </a:bodyPr>
          <a:lstStyle/>
          <a:p>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a:t>
            </a:r>
          </a:p>
        </p:txBody>
      </p:sp>
      <p:sp>
        <p:nvSpPr>
          <p:cNvPr id="1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80">
    <p:bg>
      <p:bgPr>
        <a:solidFill>
          <a:srgbClr val="18242E"/>
        </a:solidFill>
        <a:effectLst/>
      </p:bgPr>
    </p:bg>
    <p:spTree>
      <p:nvGrpSpPr>
        <p:cNvPr id="1" name=""/>
        <p:cNvGrpSpPr/>
        <p:nvPr/>
      </p:nvGrpSpPr>
      <p:grpSpPr>
        <a:xfrm>
          <a:off x="0" y="0"/>
          <a:ext cx="0" cy="0"/>
          <a:chOff x="0" y="0"/>
          <a:chExt cx="0" cy="0"/>
        </a:xfrm>
      </p:grpSpPr>
      <p:sp>
        <p:nvSpPr>
          <p:cNvPr id="1319"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320" name="Right, Holden said. No coffee. This is a terrible, terrible planet."/>
          <p:cNvSpPr txBox="1">
            <a:spLocks noGrp="1"/>
          </p:cNvSpPr>
          <p:nvPr>
            <p:ph type="body" sz="quarter" idx="14"/>
          </p:nvPr>
        </p:nvSpPr>
        <p:spPr>
          <a:xfrm>
            <a:off x="2717200" y="1544718"/>
            <a:ext cx="19249003" cy="268351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Right, Holden said. No coffee. </a:t>
            </a:r>
            <a:r>
              <a:t>This is a terrible, terrible planet.</a:t>
            </a:r>
          </a:p>
        </p:txBody>
      </p:sp>
      <p:sp>
        <p:nvSpPr>
          <p:cNvPr id="1321" name="Line"/>
          <p:cNvSpPr>
            <a:spLocks noGrp="1"/>
          </p:cNvSpPr>
          <p:nvPr>
            <p:ph type="body" sz="quarter" idx="15"/>
          </p:nvPr>
        </p:nvSpPr>
        <p:spPr>
          <a:xfrm>
            <a:off x="2873287" y="4821236"/>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graphicFrame>
        <p:nvGraphicFramePr>
          <p:cNvPr id="1322" name="2D Column Chart"/>
          <p:cNvGraphicFramePr/>
          <p:nvPr/>
        </p:nvGraphicFramePr>
        <p:xfrm>
          <a:off x="2292724" y="5761876"/>
          <a:ext cx="20875823" cy="6820427"/>
        </p:xfrm>
        <a:graphic>
          <a:graphicData uri="http://schemas.openxmlformats.org/drawingml/2006/chart">
            <c:chart xmlns:c="http://schemas.openxmlformats.org/drawingml/2006/chart" xmlns:r="http://schemas.openxmlformats.org/officeDocument/2006/relationships" r:id="rId2"/>
          </a:graphicData>
        </a:graphic>
      </p:graphicFrame>
      <p:sp>
        <p:nvSpPr>
          <p:cNvPr id="1323" name="Rounded Rectangle"/>
          <p:cNvSpPr>
            <a:spLocks noGrp="1"/>
          </p:cNvSpPr>
          <p:nvPr>
            <p:ph type="body" sz="quarter" idx="16"/>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324" name="C"/>
          <p:cNvSpPr txBox="1">
            <a:spLocks noGrp="1"/>
          </p:cNvSpPr>
          <p:nvPr>
            <p:ph type="body" sz="quarter" idx="17"/>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3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81">
    <p:bg>
      <p:bgPr>
        <a:solidFill>
          <a:srgbClr val="18242E"/>
        </a:solidFill>
        <a:effectLst/>
      </p:bgPr>
    </p:bg>
    <p:spTree>
      <p:nvGrpSpPr>
        <p:cNvPr id="1" name=""/>
        <p:cNvGrpSpPr/>
        <p:nvPr/>
      </p:nvGrpSpPr>
      <p:grpSpPr>
        <a:xfrm>
          <a:off x="0" y="0"/>
          <a:ext cx="0" cy="0"/>
          <a:chOff x="0" y="0"/>
          <a:chExt cx="0" cy="0"/>
        </a:xfrm>
      </p:grpSpPr>
      <p:sp>
        <p:nvSpPr>
          <p:cNvPr id="1332"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333" name="I hereby arm myself for today with coffee and the willingness to be wrong."/>
          <p:cNvSpPr txBox="1">
            <a:spLocks noGrp="1"/>
          </p:cNvSpPr>
          <p:nvPr>
            <p:ph type="body" sz="quarter" idx="14"/>
          </p:nvPr>
        </p:nvSpPr>
        <p:spPr>
          <a:xfrm>
            <a:off x="2717200" y="1544718"/>
            <a:ext cx="19249003" cy="268351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rPr>
                <a:solidFill>
                  <a:srgbClr val="FFFFFF"/>
                </a:solidFill>
              </a:rPr>
              <a:t>I hereby arm myself for today </a:t>
            </a:r>
            <a:r>
              <a:t>with coffee and the willingness</a:t>
            </a:r>
            <a:r>
              <a:rPr>
                <a:solidFill>
                  <a:srgbClr val="FFFFFF"/>
                </a:solidFill>
              </a:rPr>
              <a:t> to be wrong.</a:t>
            </a:r>
          </a:p>
        </p:txBody>
      </p:sp>
      <p:sp>
        <p:nvSpPr>
          <p:cNvPr id="1334" name="Line"/>
          <p:cNvSpPr>
            <a:spLocks noGrp="1"/>
          </p:cNvSpPr>
          <p:nvPr>
            <p:ph type="body" sz="quarter" idx="15"/>
          </p:nvPr>
        </p:nvSpPr>
        <p:spPr>
          <a:xfrm>
            <a:off x="2873287" y="4821236"/>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graphicFrame>
        <p:nvGraphicFramePr>
          <p:cNvPr id="1335" name="2D Bar Chart"/>
          <p:cNvGraphicFramePr/>
          <p:nvPr/>
        </p:nvGraphicFramePr>
        <p:xfrm>
          <a:off x="2283611" y="5761876"/>
          <a:ext cx="20872559" cy="6820427"/>
        </p:xfrm>
        <a:graphic>
          <a:graphicData uri="http://schemas.openxmlformats.org/drawingml/2006/chart">
            <c:chart xmlns:c="http://schemas.openxmlformats.org/drawingml/2006/chart" xmlns:r="http://schemas.openxmlformats.org/officeDocument/2006/relationships" r:id="rId2"/>
          </a:graphicData>
        </a:graphic>
      </p:graphicFrame>
      <p:sp>
        <p:nvSpPr>
          <p:cNvPr id="1336" name="Rounded Rectangle"/>
          <p:cNvSpPr>
            <a:spLocks noGrp="1"/>
          </p:cNvSpPr>
          <p:nvPr>
            <p:ph type="body" sz="quarter" idx="16"/>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337" name="C"/>
          <p:cNvSpPr txBox="1">
            <a:spLocks noGrp="1"/>
          </p:cNvSpPr>
          <p:nvPr>
            <p:ph type="body" sz="quarter" idx="17"/>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3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82">
    <p:bg>
      <p:bgPr>
        <a:solidFill>
          <a:srgbClr val="18242E"/>
        </a:solidFill>
        <a:effectLst/>
      </p:bgPr>
    </p:bg>
    <p:spTree>
      <p:nvGrpSpPr>
        <p:cNvPr id="1" name=""/>
        <p:cNvGrpSpPr/>
        <p:nvPr/>
      </p:nvGrpSpPr>
      <p:grpSpPr>
        <a:xfrm>
          <a:off x="0" y="0"/>
          <a:ext cx="0" cy="0"/>
          <a:chOff x="0" y="0"/>
          <a:chExt cx="0" cy="0"/>
        </a:xfrm>
      </p:grpSpPr>
      <p:sp>
        <p:nvSpPr>
          <p:cNvPr id="1345"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346" name="Coffee was only a way of stealing time that should by rights belong to your slightly older self."/>
          <p:cNvSpPr txBox="1">
            <a:spLocks noGrp="1"/>
          </p:cNvSpPr>
          <p:nvPr>
            <p:ph type="body" sz="quarter" idx="14"/>
          </p:nvPr>
        </p:nvSpPr>
        <p:spPr>
          <a:xfrm>
            <a:off x="2717200" y="1544718"/>
            <a:ext cx="20217156" cy="2683511"/>
          </a:xfrm>
          <a:prstGeom prst="rect">
            <a:avLst/>
          </a:prstGeom>
        </p:spPr>
        <p:txBody>
          <a:bodyPr anchor="ctr">
            <a:spAutoFit/>
          </a:bodyPr>
          <a:lstStyle/>
          <a:p>
            <a:pPr>
              <a:lnSpc>
                <a:spcPct val="90000"/>
              </a:lnSpc>
              <a:defRPr sz="8000" spc="-400">
                <a:solidFill>
                  <a:srgbClr val="5AFCEB"/>
                </a:solidFill>
                <a:latin typeface="Playfair Display"/>
                <a:ea typeface="Playfair Display"/>
                <a:cs typeface="Playfair Display"/>
                <a:sym typeface="Playfair Display"/>
              </a:defRPr>
            </a:pPr>
            <a:r>
              <a:t>Coffee was only a way of stealing time </a:t>
            </a:r>
            <a:r>
              <a:rPr>
                <a:solidFill>
                  <a:srgbClr val="FFFFFF"/>
                </a:solidFill>
              </a:rPr>
              <a:t>that should by rights belong to your slightly older self.</a:t>
            </a:r>
          </a:p>
        </p:txBody>
      </p:sp>
      <p:sp>
        <p:nvSpPr>
          <p:cNvPr id="1347" name="Line"/>
          <p:cNvSpPr>
            <a:spLocks noGrp="1"/>
          </p:cNvSpPr>
          <p:nvPr>
            <p:ph type="body" sz="quarter" idx="15"/>
          </p:nvPr>
        </p:nvSpPr>
        <p:spPr>
          <a:xfrm>
            <a:off x="2873287" y="4821236"/>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graphicFrame>
        <p:nvGraphicFramePr>
          <p:cNvPr id="1348" name="2D Area Chart"/>
          <p:cNvGraphicFramePr/>
          <p:nvPr/>
        </p:nvGraphicFramePr>
        <p:xfrm>
          <a:off x="2292724" y="5761876"/>
          <a:ext cx="20879133" cy="6820427"/>
        </p:xfrm>
        <a:graphic>
          <a:graphicData uri="http://schemas.openxmlformats.org/drawingml/2006/chart">
            <c:chart xmlns:c="http://schemas.openxmlformats.org/drawingml/2006/chart" xmlns:r="http://schemas.openxmlformats.org/officeDocument/2006/relationships" r:id="rId2"/>
          </a:graphicData>
        </a:graphic>
      </p:graphicFrame>
      <p:sp>
        <p:nvSpPr>
          <p:cNvPr id="1349" name="Rounded Rectangle"/>
          <p:cNvSpPr>
            <a:spLocks noGrp="1"/>
          </p:cNvSpPr>
          <p:nvPr>
            <p:ph type="body" sz="quarter" idx="16"/>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350" name="C"/>
          <p:cNvSpPr txBox="1">
            <a:spLocks noGrp="1"/>
          </p:cNvSpPr>
          <p:nvPr>
            <p:ph type="body" sz="quarter" idx="17"/>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3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83">
    <p:bg>
      <p:bgPr>
        <a:solidFill>
          <a:srgbClr val="18242E"/>
        </a:solidFill>
        <a:effectLst/>
      </p:bgPr>
    </p:bg>
    <p:spTree>
      <p:nvGrpSpPr>
        <p:cNvPr id="1" name=""/>
        <p:cNvGrpSpPr/>
        <p:nvPr/>
      </p:nvGrpSpPr>
      <p:grpSpPr>
        <a:xfrm>
          <a:off x="0" y="0"/>
          <a:ext cx="0" cy="0"/>
          <a:chOff x="0" y="0"/>
          <a:chExt cx="0" cy="0"/>
        </a:xfrm>
      </p:grpSpPr>
      <p:sp>
        <p:nvSpPr>
          <p:cNvPr id="1358" name="Image"/>
          <p:cNvSpPr>
            <a:spLocks noGrp="1"/>
          </p:cNvSpPr>
          <p:nvPr>
            <p:ph type="pic" idx="13"/>
          </p:nvPr>
        </p:nvSpPr>
        <p:spPr>
          <a:xfrm>
            <a:off x="2976" y="0"/>
            <a:ext cx="24378048" cy="13716000"/>
          </a:xfrm>
          <a:prstGeom prst="rect">
            <a:avLst/>
          </a:prstGeom>
        </p:spPr>
        <p:txBody>
          <a:bodyPr lIns="91439" tIns="45719" rIns="91439" bIns="45719">
            <a:noAutofit/>
          </a:bodyPr>
          <a:lstStyle/>
          <a:p>
            <a:endParaRPr/>
          </a:p>
        </p:txBody>
      </p:sp>
      <p:sp>
        <p:nvSpPr>
          <p:cNvPr id="1359" name="Rectangle"/>
          <p:cNvSpPr>
            <a:spLocks noGrp="1"/>
          </p:cNvSpPr>
          <p:nvPr>
            <p:ph type="body" idx="14"/>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360" name="Thank you"/>
          <p:cNvSpPr txBox="1">
            <a:spLocks noGrp="1"/>
          </p:cNvSpPr>
          <p:nvPr>
            <p:ph type="body" sz="quarter" idx="15"/>
          </p:nvPr>
        </p:nvSpPr>
        <p:spPr>
          <a:xfrm>
            <a:off x="4882885" y="3917950"/>
            <a:ext cx="14618230" cy="2984501"/>
          </a:xfrm>
          <a:prstGeom prst="rect">
            <a:avLst/>
          </a:prstGeom>
        </p:spPr>
        <p:txBody>
          <a:bodyPr anchor="ctr">
            <a:spAutoFit/>
          </a:bodyPr>
          <a:lstStyle>
            <a:lvl1pPr algn="ctr">
              <a:lnSpc>
                <a:spcPct val="80000"/>
              </a:lnSpc>
              <a:defRPr sz="17000" spc="0">
                <a:solidFill>
                  <a:srgbClr val="5AFCEB"/>
                </a:solidFill>
                <a:latin typeface="Playfair Display"/>
                <a:ea typeface="Playfair Display"/>
                <a:cs typeface="Playfair Display"/>
                <a:sym typeface="Playfair Display"/>
              </a:defRPr>
            </a:lvl1pPr>
          </a:lstStyle>
          <a:p>
            <a:r>
              <a:t>Thank you</a:t>
            </a:r>
          </a:p>
        </p:txBody>
      </p:sp>
      <p:sp>
        <p:nvSpPr>
          <p:cNvPr id="1361" name="Rounded Rectangle"/>
          <p:cNvSpPr>
            <a:spLocks noGrp="1"/>
          </p:cNvSpPr>
          <p:nvPr>
            <p:ph type="body" sz="quarter" idx="16"/>
          </p:nvPr>
        </p:nvSpPr>
        <p:spPr>
          <a:xfrm rot="18900000">
            <a:off x="12014154" y="9449843"/>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362" name="C"/>
          <p:cNvSpPr txBox="1">
            <a:spLocks noGrp="1"/>
          </p:cNvSpPr>
          <p:nvPr>
            <p:ph type="body" sz="quarter" idx="17"/>
          </p:nvPr>
        </p:nvSpPr>
        <p:spPr>
          <a:xfrm>
            <a:off x="12256785" y="9565609"/>
            <a:ext cx="515283" cy="742495"/>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363" name="infos@mail.com"/>
          <p:cNvSpPr txBox="1">
            <a:spLocks noGrp="1"/>
          </p:cNvSpPr>
          <p:nvPr>
            <p:ph type="body" sz="quarter" idx="18"/>
          </p:nvPr>
        </p:nvSpPr>
        <p:spPr>
          <a:xfrm>
            <a:off x="7137280" y="11543631"/>
            <a:ext cx="2756231" cy="381001"/>
          </a:xfrm>
          <a:prstGeom prst="rect">
            <a:avLst/>
          </a:prstGeom>
        </p:spPr>
        <p:txBody>
          <a:bodyPr wrap="none" anchor="ctr">
            <a:spAutoFit/>
          </a:bodyPr>
          <a:lstStyle>
            <a:lvl1pPr>
              <a:defRPr sz="1800" cap="all" spc="270"/>
            </a:lvl1pPr>
          </a:lstStyle>
          <a:p>
            <a:r>
              <a:t>infos@mail.com</a:t>
            </a:r>
          </a:p>
        </p:txBody>
      </p:sp>
      <p:sp>
        <p:nvSpPr>
          <p:cNvPr id="1364" name="websiteurl.com"/>
          <p:cNvSpPr txBox="1">
            <a:spLocks noGrp="1"/>
          </p:cNvSpPr>
          <p:nvPr>
            <p:ph type="body" sz="quarter" idx="19"/>
          </p:nvPr>
        </p:nvSpPr>
        <p:spPr>
          <a:xfrm>
            <a:off x="11175207" y="11543631"/>
            <a:ext cx="2753031" cy="381001"/>
          </a:xfrm>
          <a:prstGeom prst="rect">
            <a:avLst/>
          </a:prstGeom>
        </p:spPr>
        <p:txBody>
          <a:bodyPr wrap="none" anchor="ctr">
            <a:spAutoFit/>
          </a:bodyPr>
          <a:lstStyle>
            <a:lvl1pPr>
              <a:defRPr sz="1800" cap="all" spc="270">
                <a:hlinkClick r:id="rId2"/>
              </a:defRPr>
            </a:lvl1pPr>
          </a:lstStyle>
          <a:p>
            <a:r>
              <a:rPr>
                <a:hlinkClick r:id="rId2"/>
              </a:rPr>
              <a:t>websiteurl.com</a:t>
            </a:r>
          </a:p>
        </p:txBody>
      </p:sp>
      <p:sp>
        <p:nvSpPr>
          <p:cNvPr id="1365" name="@twittername"/>
          <p:cNvSpPr txBox="1">
            <a:spLocks noGrp="1"/>
          </p:cNvSpPr>
          <p:nvPr>
            <p:ph type="body" sz="quarter" idx="20"/>
          </p:nvPr>
        </p:nvSpPr>
        <p:spPr>
          <a:xfrm>
            <a:off x="15302253" y="11543631"/>
            <a:ext cx="2498599" cy="381001"/>
          </a:xfrm>
          <a:prstGeom prst="rect">
            <a:avLst/>
          </a:prstGeom>
        </p:spPr>
        <p:txBody>
          <a:bodyPr wrap="none" anchor="ctr">
            <a:spAutoFit/>
          </a:bodyPr>
          <a:lstStyle>
            <a:lvl1pPr>
              <a:defRPr sz="1800" cap="all" spc="270"/>
            </a:lvl1pPr>
          </a:lstStyle>
          <a:p>
            <a:r>
              <a:t>@twittername</a:t>
            </a:r>
          </a:p>
        </p:txBody>
      </p:sp>
      <p:sp>
        <p:nvSpPr>
          <p:cNvPr id="1366" name="Image"/>
          <p:cNvSpPr>
            <a:spLocks noGrp="1"/>
          </p:cNvSpPr>
          <p:nvPr>
            <p:ph type="pic" sz="quarter" idx="21"/>
          </p:nvPr>
        </p:nvSpPr>
        <p:spPr>
          <a:xfrm>
            <a:off x="6604717" y="11549981"/>
            <a:ext cx="368301" cy="368301"/>
          </a:xfrm>
          <a:prstGeom prst="rect">
            <a:avLst/>
          </a:prstGeom>
        </p:spPr>
        <p:txBody>
          <a:bodyPr lIns="91439" tIns="45719" rIns="91439" bIns="45719">
            <a:noAutofit/>
          </a:bodyPr>
          <a:lstStyle/>
          <a:p>
            <a:endParaRPr/>
          </a:p>
        </p:txBody>
      </p:sp>
      <p:sp>
        <p:nvSpPr>
          <p:cNvPr id="1367" name="Image"/>
          <p:cNvSpPr>
            <a:spLocks noGrp="1"/>
          </p:cNvSpPr>
          <p:nvPr>
            <p:ph type="pic" sz="quarter" idx="22"/>
          </p:nvPr>
        </p:nvSpPr>
        <p:spPr>
          <a:xfrm>
            <a:off x="10699485" y="11549981"/>
            <a:ext cx="368301" cy="368301"/>
          </a:xfrm>
          <a:prstGeom prst="rect">
            <a:avLst/>
          </a:prstGeom>
        </p:spPr>
        <p:txBody>
          <a:bodyPr lIns="91439" tIns="45719" rIns="91439" bIns="45719">
            <a:noAutofit/>
          </a:bodyPr>
          <a:lstStyle/>
          <a:p>
            <a:endParaRPr/>
          </a:p>
        </p:txBody>
      </p:sp>
      <p:sp>
        <p:nvSpPr>
          <p:cNvPr id="1368" name="Image"/>
          <p:cNvSpPr>
            <a:spLocks noGrp="1"/>
          </p:cNvSpPr>
          <p:nvPr>
            <p:ph type="pic" sz="quarter" idx="23"/>
          </p:nvPr>
        </p:nvSpPr>
        <p:spPr>
          <a:xfrm>
            <a:off x="14758258" y="11549981"/>
            <a:ext cx="368301" cy="368301"/>
          </a:xfrm>
          <a:prstGeom prst="rect">
            <a:avLst/>
          </a:prstGeom>
        </p:spPr>
        <p:txBody>
          <a:bodyPr lIns="91439" tIns="45719" rIns="91439" bIns="45719">
            <a:noAutofit/>
          </a:bodyPr>
          <a:lstStyle/>
          <a:p>
            <a:endParaRPr/>
          </a:p>
        </p:txBody>
      </p:sp>
      <p:sp>
        <p:nvSpPr>
          <p:cNvPr id="13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09">
    <p:bg>
      <p:bgPr>
        <a:solidFill>
          <a:srgbClr val="18242E"/>
        </a:solidFill>
        <a:effectLst/>
      </p:bgPr>
    </p:bg>
    <p:spTree>
      <p:nvGrpSpPr>
        <p:cNvPr id="1" name=""/>
        <p:cNvGrpSpPr/>
        <p:nvPr/>
      </p:nvGrpSpPr>
      <p:grpSpPr>
        <a:xfrm>
          <a:off x="0" y="0"/>
          <a:ext cx="0" cy="0"/>
          <a:chOff x="0" y="0"/>
          <a:chExt cx="0" cy="0"/>
        </a:xfrm>
      </p:grpSpPr>
      <p:sp>
        <p:nvSpPr>
          <p:cNvPr id="128" name="Rectangle"/>
          <p:cNvSpPr>
            <a:spLocks noGrp="1"/>
          </p:cNvSpPr>
          <p:nvPr>
            <p:ph type="body" idx="13"/>
          </p:nvPr>
        </p:nvSpPr>
        <p:spPr>
          <a:xfrm>
            <a:off x="381000" y="381000"/>
            <a:ext cx="23622000" cy="12954000"/>
          </a:xfrm>
          <a:prstGeom prst="rect">
            <a:avLst/>
          </a:prstGeom>
          <a:ln>
            <a:solidFill>
              <a:srgbClr val="FFFFFF">
                <a:alpha val="15000"/>
              </a:srgbClr>
            </a:solidFill>
          </a:ln>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29" name="Rounded Rectangle"/>
          <p:cNvSpPr>
            <a:spLocks noGrp="1"/>
          </p:cNvSpPr>
          <p:nvPr>
            <p:ph type="body" sz="quarter" idx="14"/>
          </p:nvPr>
        </p:nvSpPr>
        <p:spPr>
          <a:xfrm rot="18900000">
            <a:off x="833227" y="833227"/>
            <a:ext cx="1000545" cy="1000545"/>
          </a:xfrm>
          <a:prstGeom prst="roundRect">
            <a:avLst>
              <a:gd name="adj" fmla="val 35919"/>
            </a:avLst>
          </a:prstGeom>
          <a:solidFill>
            <a:srgbClr val="5AFCEB"/>
          </a:solidFill>
        </p:spPr>
        <p:txBody>
          <a:bodyPr anchor="ctr">
            <a:noAutofit/>
          </a:bodyPr>
          <a:lstStyle/>
          <a:p>
            <a:pPr algn="ctr">
              <a:lnSpc>
                <a:spcPct val="100000"/>
              </a:lnSpc>
              <a:defRPr sz="3200" spc="0">
                <a:latin typeface="Helvetica Light"/>
                <a:ea typeface="Helvetica Light"/>
                <a:cs typeface="Helvetica Light"/>
                <a:sym typeface="Helvetica Light"/>
              </a:defRPr>
            </a:pPr>
            <a:endParaRPr/>
          </a:p>
        </p:txBody>
      </p:sp>
      <p:sp>
        <p:nvSpPr>
          <p:cNvPr id="130" name="C"/>
          <p:cNvSpPr txBox="1">
            <a:spLocks noGrp="1"/>
          </p:cNvSpPr>
          <p:nvPr>
            <p:ph type="body" sz="quarter" idx="15"/>
          </p:nvPr>
        </p:nvSpPr>
        <p:spPr>
          <a:xfrm>
            <a:off x="1075859" y="948993"/>
            <a:ext cx="515282" cy="742496"/>
          </a:xfrm>
          <a:prstGeom prst="rect">
            <a:avLst/>
          </a:prstGeom>
        </p:spPr>
        <p:txBody>
          <a:bodyPr anchor="ctr">
            <a:noAutofit/>
          </a:bodyPr>
          <a:lstStyle>
            <a:lvl1pPr>
              <a:tabLst>
                <a:tab pos="266700" algn="l"/>
              </a:tabLst>
              <a:defRPr sz="4000" cap="all" spc="200">
                <a:solidFill>
                  <a:srgbClr val="000000"/>
                </a:solidFill>
                <a:latin typeface="Montserrat Bold"/>
                <a:ea typeface="Montserrat Bold"/>
                <a:cs typeface="Montserrat Bold"/>
                <a:sym typeface="Montserrat Bold"/>
              </a:defRPr>
            </a:lvl1pPr>
          </a:lstStyle>
          <a:p>
            <a:r>
              <a:t>C</a:t>
            </a:r>
          </a:p>
        </p:txBody>
      </p:sp>
      <p:sp>
        <p:nvSpPr>
          <p:cNvPr id="131" name="A cup of coffee shared whit a friend…"/>
          <p:cNvSpPr txBox="1">
            <a:spLocks noGrp="1"/>
          </p:cNvSpPr>
          <p:nvPr>
            <p:ph type="body" sz="quarter" idx="16"/>
          </p:nvPr>
        </p:nvSpPr>
        <p:spPr>
          <a:xfrm>
            <a:off x="2717200" y="1544718"/>
            <a:ext cx="19249003" cy="2683511"/>
          </a:xfrm>
          <a:prstGeom prst="rect">
            <a:avLst/>
          </a:prstGeom>
        </p:spPr>
        <p:txBody>
          <a:bodyPr anchor="ctr">
            <a:spAutoFit/>
          </a:bodyPr>
          <a:lstStyle/>
          <a:p>
            <a:pPr>
              <a:lnSpc>
                <a:spcPct val="90000"/>
              </a:lnSpc>
              <a:defRPr sz="8000" spc="-400">
                <a:latin typeface="Playfair Display"/>
                <a:ea typeface="Playfair Display"/>
                <a:cs typeface="Playfair Display"/>
                <a:sym typeface="Playfair Display"/>
              </a:defRPr>
            </a:pPr>
            <a:r>
              <a:t>A cup of coffee </a:t>
            </a:r>
            <a:r>
              <a:rPr>
                <a:solidFill>
                  <a:srgbClr val="5AFCEB"/>
                </a:solidFill>
              </a:rPr>
              <a:t>shared whit a friend</a:t>
            </a:r>
          </a:p>
          <a:p>
            <a:pPr>
              <a:lnSpc>
                <a:spcPct val="90000"/>
              </a:lnSpc>
              <a:defRPr sz="8000" spc="-400">
                <a:latin typeface="Playfair Display"/>
                <a:ea typeface="Playfair Display"/>
                <a:cs typeface="Playfair Display"/>
                <a:sym typeface="Playfair Display"/>
              </a:defRPr>
            </a:pPr>
            <a:r>
              <a:t>is </a:t>
            </a:r>
            <a:r>
              <a:rPr>
                <a:solidFill>
                  <a:srgbClr val="5AFCEB"/>
                </a:solidFill>
              </a:rPr>
              <a:t>happiness tasted</a:t>
            </a:r>
            <a:r>
              <a:t> and time well spent.</a:t>
            </a:r>
          </a:p>
        </p:txBody>
      </p:sp>
      <p:sp>
        <p:nvSpPr>
          <p:cNvPr id="132" name="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The two most commonly grown are the highly regarded arabica, and the less sophisticated but stronger and more hardy robusta.…"/>
          <p:cNvSpPr txBox="1">
            <a:spLocks noGrp="1"/>
          </p:cNvSpPr>
          <p:nvPr>
            <p:ph type="body" sz="half" idx="17"/>
          </p:nvPr>
        </p:nvSpPr>
        <p:spPr>
          <a:xfrm>
            <a:off x="2789861" y="6116554"/>
            <a:ext cx="19196831" cy="6102351"/>
          </a:xfrm>
          <a:prstGeom prst="rect">
            <a:avLst/>
          </a:prstGeom>
        </p:spPr>
        <p:txBody>
          <a:bodyPr>
            <a:spAutoFit/>
          </a:bodyPr>
          <a:lstStyle/>
          <a:p>
            <a:r>
              <a:t>Coffee is a brewed drink prepared from roasted coffee beans, which are the seeds of berries from the Coffea plant. The genus Coffea is native to tropical Africa, Madagascar, and the Comoros, Mauritius and Réunion in the Indian Ocean. [2] The plant was exported from Africa to countries around the world and coffee plants are now cultivated in over 70 countries, primarily in the equatorial regions of the Americas, Southeast Asia, India, and Africa. The two most commonly grown are the highly regarded arabica, and the less sophisticated but stronger and more hardy robusta. </a:t>
            </a:r>
          </a:p>
          <a:p>
            <a:endParaRPr/>
          </a:p>
          <a:p>
            <a:r>
              <a:t>Once ripe, coffee beans are picked, processed, and dried. Dried coffee beans are roasted to varying degrees, depending on the desired flavor. Roasted beans are ground and brewed to produce coffee as a beverage.</a:t>
            </a:r>
          </a:p>
          <a:p>
            <a:endParaRPr/>
          </a:p>
          <a:p>
            <a:r>
              <a:t>Coffee is slightly acidic and can have a stimulating effect on humans because of its caffeine content. Coffee is one of the most popular drinks in the world.[3] It can be prepared and presented in a variety of ways (e.g., espresso, cappuccino, cafe latte, etc.). It is usually served hot, although iced coffee is also served.</a:t>
            </a:r>
          </a:p>
        </p:txBody>
      </p:sp>
      <p:sp>
        <p:nvSpPr>
          <p:cNvPr id="133" name="Line"/>
          <p:cNvSpPr>
            <a:spLocks noGrp="1"/>
          </p:cNvSpPr>
          <p:nvPr>
            <p:ph type="body" sz="quarter" idx="18"/>
          </p:nvPr>
        </p:nvSpPr>
        <p:spPr>
          <a:xfrm>
            <a:off x="2873287" y="4821236"/>
            <a:ext cx="515283" cy="1"/>
          </a:xfrm>
          <a:prstGeom prst="line">
            <a:avLst/>
          </a:prstGeom>
          <a:ln w="50800">
            <a:solidFill>
              <a:srgbClr val="5AFCEB"/>
            </a:solidFill>
          </a:ln>
        </p:spPr>
        <p:txBody>
          <a:bodyPr anchor="ctr">
            <a:noAutofit/>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40D13"/>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78000" y="2298700"/>
            <a:ext cx="20828000" cy="464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Title Text</a:t>
            </a:r>
          </a:p>
        </p:txBody>
      </p:sp>
      <p:sp>
        <p:nvSpPr>
          <p:cNvPr id="3" name="Body Level One…"/>
          <p:cNvSpPr txBox="1">
            <a:spLocks noGrp="1"/>
          </p:cNvSpPr>
          <p:nvPr>
            <p:ph type="body" idx="1"/>
          </p:nvPr>
        </p:nvSpPr>
        <p:spPr>
          <a:xfrm>
            <a:off x="1778000" y="7073900"/>
            <a:ext cx="20828000" cy="1587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lgn="ctr">
              <a:lnSpc>
                <a:spcPct val="100000"/>
              </a:lnSpc>
              <a:defRPr sz="2400" spc="0">
                <a:latin typeface="Helvetica Light"/>
                <a:ea typeface="Helvetica Light"/>
                <a:cs typeface="Helvetica Light"/>
                <a:sym typeface="Helvetica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marR="0" indent="0" algn="l" defTabSz="825500" rtl="0" latinLnBrk="0">
        <a:lnSpc>
          <a:spcPct val="150000"/>
        </a:lnSpc>
        <a:spcBef>
          <a:spcPts val="0"/>
        </a:spcBef>
        <a:spcAft>
          <a:spcPts val="0"/>
        </a:spcAft>
        <a:buClrTx/>
        <a:buSzTx/>
        <a:buFontTx/>
        <a:buNone/>
        <a:tabLst/>
        <a:defRPr sz="2200" b="0" i="0" u="none" strike="noStrike" cap="none" spc="110" baseline="0">
          <a:ln>
            <a:noFill/>
          </a:ln>
          <a:solidFill>
            <a:srgbClr val="FFFFFF"/>
          </a:solidFill>
          <a:uFillTx/>
          <a:latin typeface="Montserrat Light"/>
          <a:ea typeface="Montserrat Light"/>
          <a:cs typeface="Montserrat Light"/>
          <a:sym typeface="Montserrat Light"/>
        </a:defRPr>
      </a:lvl1pPr>
      <a:lvl2pPr marL="0" marR="0" indent="228600" algn="l" defTabSz="825500" rtl="0" latinLnBrk="0">
        <a:lnSpc>
          <a:spcPct val="150000"/>
        </a:lnSpc>
        <a:spcBef>
          <a:spcPts val="0"/>
        </a:spcBef>
        <a:spcAft>
          <a:spcPts val="0"/>
        </a:spcAft>
        <a:buClrTx/>
        <a:buSzTx/>
        <a:buFontTx/>
        <a:buNone/>
        <a:tabLst/>
        <a:defRPr sz="2200" b="0" i="0" u="none" strike="noStrike" cap="none" spc="110" baseline="0">
          <a:ln>
            <a:noFill/>
          </a:ln>
          <a:solidFill>
            <a:srgbClr val="FFFFFF"/>
          </a:solidFill>
          <a:uFillTx/>
          <a:latin typeface="Montserrat Light"/>
          <a:ea typeface="Montserrat Light"/>
          <a:cs typeface="Montserrat Light"/>
          <a:sym typeface="Montserrat Light"/>
        </a:defRPr>
      </a:lvl2pPr>
      <a:lvl3pPr marL="0" marR="0" indent="457200" algn="l" defTabSz="825500" rtl="0" latinLnBrk="0">
        <a:lnSpc>
          <a:spcPct val="150000"/>
        </a:lnSpc>
        <a:spcBef>
          <a:spcPts val="0"/>
        </a:spcBef>
        <a:spcAft>
          <a:spcPts val="0"/>
        </a:spcAft>
        <a:buClrTx/>
        <a:buSzTx/>
        <a:buFontTx/>
        <a:buNone/>
        <a:tabLst/>
        <a:defRPr sz="2200" b="0" i="0" u="none" strike="noStrike" cap="none" spc="110" baseline="0">
          <a:ln>
            <a:noFill/>
          </a:ln>
          <a:solidFill>
            <a:srgbClr val="FFFFFF"/>
          </a:solidFill>
          <a:uFillTx/>
          <a:latin typeface="Montserrat Light"/>
          <a:ea typeface="Montserrat Light"/>
          <a:cs typeface="Montserrat Light"/>
          <a:sym typeface="Montserrat Light"/>
        </a:defRPr>
      </a:lvl3pPr>
      <a:lvl4pPr marL="0" marR="0" indent="685800" algn="l" defTabSz="825500" rtl="0" latinLnBrk="0">
        <a:lnSpc>
          <a:spcPct val="150000"/>
        </a:lnSpc>
        <a:spcBef>
          <a:spcPts val="0"/>
        </a:spcBef>
        <a:spcAft>
          <a:spcPts val="0"/>
        </a:spcAft>
        <a:buClrTx/>
        <a:buSzTx/>
        <a:buFontTx/>
        <a:buNone/>
        <a:tabLst/>
        <a:defRPr sz="2200" b="0" i="0" u="none" strike="noStrike" cap="none" spc="110" baseline="0">
          <a:ln>
            <a:noFill/>
          </a:ln>
          <a:solidFill>
            <a:srgbClr val="FFFFFF"/>
          </a:solidFill>
          <a:uFillTx/>
          <a:latin typeface="Montserrat Light"/>
          <a:ea typeface="Montserrat Light"/>
          <a:cs typeface="Montserrat Light"/>
          <a:sym typeface="Montserrat Light"/>
        </a:defRPr>
      </a:lvl4pPr>
      <a:lvl5pPr marL="0" marR="0" indent="914400" algn="l" defTabSz="825500" rtl="0" latinLnBrk="0">
        <a:lnSpc>
          <a:spcPct val="150000"/>
        </a:lnSpc>
        <a:spcBef>
          <a:spcPts val="0"/>
        </a:spcBef>
        <a:spcAft>
          <a:spcPts val="0"/>
        </a:spcAft>
        <a:buClrTx/>
        <a:buSzTx/>
        <a:buFontTx/>
        <a:buNone/>
        <a:tabLst/>
        <a:defRPr sz="2200" b="0" i="0" u="none" strike="noStrike" cap="none" spc="110" baseline="0">
          <a:ln>
            <a:noFill/>
          </a:ln>
          <a:solidFill>
            <a:srgbClr val="FFFFFF"/>
          </a:solidFill>
          <a:uFillTx/>
          <a:latin typeface="Montserrat Light"/>
          <a:ea typeface="Montserrat Light"/>
          <a:cs typeface="Montserrat Light"/>
          <a:sym typeface="Montserrat Light"/>
        </a:defRPr>
      </a:lvl5pPr>
      <a:lvl6pPr marL="0" marR="0" indent="1143000" algn="l" defTabSz="825500" rtl="0" latinLnBrk="0">
        <a:lnSpc>
          <a:spcPct val="150000"/>
        </a:lnSpc>
        <a:spcBef>
          <a:spcPts val="0"/>
        </a:spcBef>
        <a:spcAft>
          <a:spcPts val="0"/>
        </a:spcAft>
        <a:buClrTx/>
        <a:buSzTx/>
        <a:buFontTx/>
        <a:buNone/>
        <a:tabLst/>
        <a:defRPr sz="2200" b="0" i="0" u="none" strike="noStrike" cap="none" spc="110" baseline="0">
          <a:ln>
            <a:noFill/>
          </a:ln>
          <a:solidFill>
            <a:srgbClr val="FFFFFF"/>
          </a:solidFill>
          <a:uFillTx/>
          <a:latin typeface="Montserrat Light"/>
          <a:ea typeface="Montserrat Light"/>
          <a:cs typeface="Montserrat Light"/>
          <a:sym typeface="Montserrat Light"/>
        </a:defRPr>
      </a:lvl6pPr>
      <a:lvl7pPr marL="0" marR="0" indent="1371600" algn="l" defTabSz="825500" rtl="0" latinLnBrk="0">
        <a:lnSpc>
          <a:spcPct val="150000"/>
        </a:lnSpc>
        <a:spcBef>
          <a:spcPts val="0"/>
        </a:spcBef>
        <a:spcAft>
          <a:spcPts val="0"/>
        </a:spcAft>
        <a:buClrTx/>
        <a:buSzTx/>
        <a:buFontTx/>
        <a:buNone/>
        <a:tabLst/>
        <a:defRPr sz="2200" b="0" i="0" u="none" strike="noStrike" cap="none" spc="110" baseline="0">
          <a:ln>
            <a:noFill/>
          </a:ln>
          <a:solidFill>
            <a:srgbClr val="FFFFFF"/>
          </a:solidFill>
          <a:uFillTx/>
          <a:latin typeface="Montserrat Light"/>
          <a:ea typeface="Montserrat Light"/>
          <a:cs typeface="Montserrat Light"/>
          <a:sym typeface="Montserrat Light"/>
        </a:defRPr>
      </a:lvl7pPr>
      <a:lvl8pPr marL="0" marR="0" indent="1600200" algn="l" defTabSz="825500" rtl="0" latinLnBrk="0">
        <a:lnSpc>
          <a:spcPct val="150000"/>
        </a:lnSpc>
        <a:spcBef>
          <a:spcPts val="0"/>
        </a:spcBef>
        <a:spcAft>
          <a:spcPts val="0"/>
        </a:spcAft>
        <a:buClrTx/>
        <a:buSzTx/>
        <a:buFontTx/>
        <a:buNone/>
        <a:tabLst/>
        <a:defRPr sz="2200" b="0" i="0" u="none" strike="noStrike" cap="none" spc="110" baseline="0">
          <a:ln>
            <a:noFill/>
          </a:ln>
          <a:solidFill>
            <a:srgbClr val="FFFFFF"/>
          </a:solidFill>
          <a:uFillTx/>
          <a:latin typeface="Montserrat Light"/>
          <a:ea typeface="Montserrat Light"/>
          <a:cs typeface="Montserrat Light"/>
          <a:sym typeface="Montserrat Light"/>
        </a:defRPr>
      </a:lvl8pPr>
      <a:lvl9pPr marL="0" marR="0" indent="1828800" algn="l" defTabSz="825500" rtl="0" latinLnBrk="0">
        <a:lnSpc>
          <a:spcPct val="150000"/>
        </a:lnSpc>
        <a:spcBef>
          <a:spcPts val="0"/>
        </a:spcBef>
        <a:spcAft>
          <a:spcPts val="0"/>
        </a:spcAft>
        <a:buClrTx/>
        <a:buSzTx/>
        <a:buFontTx/>
        <a:buNone/>
        <a:tabLst/>
        <a:defRPr sz="2200" b="0" i="0" u="none" strike="noStrike" cap="none" spc="110" baseline="0">
          <a:ln>
            <a:noFill/>
          </a:ln>
          <a:solidFill>
            <a:srgbClr val="FFFFFF"/>
          </a:solidFill>
          <a:uFillTx/>
          <a:latin typeface="Montserrat Light"/>
          <a:ea typeface="Montserrat Light"/>
          <a:cs typeface="Montserrat Light"/>
          <a:sym typeface="Montserrat Light"/>
        </a:defRPr>
      </a:lvl9pPr>
    </p:titleStyle>
    <p:bodyStyle>
      <a:lvl1pPr marL="0" marR="0" indent="0" algn="l" defTabSz="825500" rtl="0" latinLnBrk="0">
        <a:lnSpc>
          <a:spcPct val="150000"/>
        </a:lnSpc>
        <a:spcBef>
          <a:spcPts val="0"/>
        </a:spcBef>
        <a:spcAft>
          <a:spcPts val="0"/>
        </a:spcAft>
        <a:buClrTx/>
        <a:buSzTx/>
        <a:buFontTx/>
        <a:buNone/>
        <a:tabLst/>
        <a:defRPr sz="2200" b="0" i="0" u="none" strike="noStrike" cap="none" spc="110" baseline="0">
          <a:ln>
            <a:noFill/>
          </a:ln>
          <a:solidFill>
            <a:srgbClr val="FFFFFF"/>
          </a:solidFill>
          <a:uFillTx/>
          <a:latin typeface="Montserrat Light"/>
          <a:ea typeface="Montserrat Light"/>
          <a:cs typeface="Montserrat Light"/>
          <a:sym typeface="Montserrat Light"/>
        </a:defRPr>
      </a:lvl1pPr>
      <a:lvl2pPr marL="0" marR="0" indent="228600" algn="l" defTabSz="825500" rtl="0" latinLnBrk="0">
        <a:lnSpc>
          <a:spcPct val="150000"/>
        </a:lnSpc>
        <a:spcBef>
          <a:spcPts val="0"/>
        </a:spcBef>
        <a:spcAft>
          <a:spcPts val="0"/>
        </a:spcAft>
        <a:buClrTx/>
        <a:buSzTx/>
        <a:buFontTx/>
        <a:buNone/>
        <a:tabLst/>
        <a:defRPr sz="2200" b="0" i="0" u="none" strike="noStrike" cap="none" spc="110" baseline="0">
          <a:ln>
            <a:noFill/>
          </a:ln>
          <a:solidFill>
            <a:srgbClr val="FFFFFF"/>
          </a:solidFill>
          <a:uFillTx/>
          <a:latin typeface="Montserrat Light"/>
          <a:ea typeface="Montserrat Light"/>
          <a:cs typeface="Montserrat Light"/>
          <a:sym typeface="Montserrat Light"/>
        </a:defRPr>
      </a:lvl2pPr>
      <a:lvl3pPr marL="0" marR="0" indent="457200" algn="l" defTabSz="825500" rtl="0" latinLnBrk="0">
        <a:lnSpc>
          <a:spcPct val="150000"/>
        </a:lnSpc>
        <a:spcBef>
          <a:spcPts val="0"/>
        </a:spcBef>
        <a:spcAft>
          <a:spcPts val="0"/>
        </a:spcAft>
        <a:buClrTx/>
        <a:buSzTx/>
        <a:buFontTx/>
        <a:buNone/>
        <a:tabLst/>
        <a:defRPr sz="2200" b="0" i="0" u="none" strike="noStrike" cap="none" spc="110" baseline="0">
          <a:ln>
            <a:noFill/>
          </a:ln>
          <a:solidFill>
            <a:srgbClr val="FFFFFF"/>
          </a:solidFill>
          <a:uFillTx/>
          <a:latin typeface="Montserrat Light"/>
          <a:ea typeface="Montserrat Light"/>
          <a:cs typeface="Montserrat Light"/>
          <a:sym typeface="Montserrat Light"/>
        </a:defRPr>
      </a:lvl3pPr>
      <a:lvl4pPr marL="0" marR="0" indent="685800" algn="l" defTabSz="825500" rtl="0" latinLnBrk="0">
        <a:lnSpc>
          <a:spcPct val="150000"/>
        </a:lnSpc>
        <a:spcBef>
          <a:spcPts val="0"/>
        </a:spcBef>
        <a:spcAft>
          <a:spcPts val="0"/>
        </a:spcAft>
        <a:buClrTx/>
        <a:buSzTx/>
        <a:buFontTx/>
        <a:buNone/>
        <a:tabLst/>
        <a:defRPr sz="2200" b="0" i="0" u="none" strike="noStrike" cap="none" spc="110" baseline="0">
          <a:ln>
            <a:noFill/>
          </a:ln>
          <a:solidFill>
            <a:srgbClr val="FFFFFF"/>
          </a:solidFill>
          <a:uFillTx/>
          <a:latin typeface="Montserrat Light"/>
          <a:ea typeface="Montserrat Light"/>
          <a:cs typeface="Montserrat Light"/>
          <a:sym typeface="Montserrat Light"/>
        </a:defRPr>
      </a:lvl4pPr>
      <a:lvl5pPr marL="0" marR="0" indent="914400" algn="l" defTabSz="825500" rtl="0" latinLnBrk="0">
        <a:lnSpc>
          <a:spcPct val="150000"/>
        </a:lnSpc>
        <a:spcBef>
          <a:spcPts val="0"/>
        </a:spcBef>
        <a:spcAft>
          <a:spcPts val="0"/>
        </a:spcAft>
        <a:buClrTx/>
        <a:buSzTx/>
        <a:buFontTx/>
        <a:buNone/>
        <a:tabLst/>
        <a:defRPr sz="2200" b="0" i="0" u="none" strike="noStrike" cap="none" spc="110" baseline="0">
          <a:ln>
            <a:noFill/>
          </a:ln>
          <a:solidFill>
            <a:srgbClr val="FFFFFF"/>
          </a:solidFill>
          <a:uFillTx/>
          <a:latin typeface="Montserrat Light"/>
          <a:ea typeface="Montserrat Light"/>
          <a:cs typeface="Montserrat Light"/>
          <a:sym typeface="Montserrat Light"/>
        </a:defRPr>
      </a:lvl5pPr>
      <a:lvl6pPr marL="0" marR="0" indent="1143000" algn="l" defTabSz="825500" rtl="0" latinLnBrk="0">
        <a:lnSpc>
          <a:spcPct val="150000"/>
        </a:lnSpc>
        <a:spcBef>
          <a:spcPts val="0"/>
        </a:spcBef>
        <a:spcAft>
          <a:spcPts val="0"/>
        </a:spcAft>
        <a:buClrTx/>
        <a:buSzTx/>
        <a:buFontTx/>
        <a:buNone/>
        <a:tabLst/>
        <a:defRPr sz="2200" b="0" i="0" u="none" strike="noStrike" cap="none" spc="110" baseline="0">
          <a:ln>
            <a:noFill/>
          </a:ln>
          <a:solidFill>
            <a:srgbClr val="FFFFFF"/>
          </a:solidFill>
          <a:uFillTx/>
          <a:latin typeface="Montserrat Light"/>
          <a:ea typeface="Montserrat Light"/>
          <a:cs typeface="Montserrat Light"/>
          <a:sym typeface="Montserrat Light"/>
        </a:defRPr>
      </a:lvl6pPr>
      <a:lvl7pPr marL="0" marR="0" indent="1371600" algn="l" defTabSz="825500" rtl="0" latinLnBrk="0">
        <a:lnSpc>
          <a:spcPct val="150000"/>
        </a:lnSpc>
        <a:spcBef>
          <a:spcPts val="0"/>
        </a:spcBef>
        <a:spcAft>
          <a:spcPts val="0"/>
        </a:spcAft>
        <a:buClrTx/>
        <a:buSzTx/>
        <a:buFontTx/>
        <a:buNone/>
        <a:tabLst/>
        <a:defRPr sz="2200" b="0" i="0" u="none" strike="noStrike" cap="none" spc="110" baseline="0">
          <a:ln>
            <a:noFill/>
          </a:ln>
          <a:solidFill>
            <a:srgbClr val="FFFFFF"/>
          </a:solidFill>
          <a:uFillTx/>
          <a:latin typeface="Montserrat Light"/>
          <a:ea typeface="Montserrat Light"/>
          <a:cs typeface="Montserrat Light"/>
          <a:sym typeface="Montserrat Light"/>
        </a:defRPr>
      </a:lvl7pPr>
      <a:lvl8pPr marL="0" marR="0" indent="1600200" algn="l" defTabSz="825500" rtl="0" latinLnBrk="0">
        <a:lnSpc>
          <a:spcPct val="150000"/>
        </a:lnSpc>
        <a:spcBef>
          <a:spcPts val="0"/>
        </a:spcBef>
        <a:spcAft>
          <a:spcPts val="0"/>
        </a:spcAft>
        <a:buClrTx/>
        <a:buSzTx/>
        <a:buFontTx/>
        <a:buNone/>
        <a:tabLst/>
        <a:defRPr sz="2200" b="0" i="0" u="none" strike="noStrike" cap="none" spc="110" baseline="0">
          <a:ln>
            <a:noFill/>
          </a:ln>
          <a:solidFill>
            <a:srgbClr val="FFFFFF"/>
          </a:solidFill>
          <a:uFillTx/>
          <a:latin typeface="Montserrat Light"/>
          <a:ea typeface="Montserrat Light"/>
          <a:cs typeface="Montserrat Light"/>
          <a:sym typeface="Montserrat Light"/>
        </a:defRPr>
      </a:lvl8pPr>
      <a:lvl9pPr marL="0" marR="0" indent="1828800" algn="l" defTabSz="825500" rtl="0" latinLnBrk="0">
        <a:lnSpc>
          <a:spcPct val="150000"/>
        </a:lnSpc>
        <a:spcBef>
          <a:spcPts val="0"/>
        </a:spcBef>
        <a:spcAft>
          <a:spcPts val="0"/>
        </a:spcAft>
        <a:buClrTx/>
        <a:buSzTx/>
        <a:buFontTx/>
        <a:buNone/>
        <a:tabLst/>
        <a:defRPr sz="2200" b="0" i="0" u="none" strike="noStrike" cap="none" spc="110" baseline="0">
          <a:ln>
            <a:noFill/>
          </a:ln>
          <a:solidFill>
            <a:srgbClr val="FFFFFF"/>
          </a:solidFill>
          <a:uFillTx/>
          <a:latin typeface="Montserrat Light"/>
          <a:ea typeface="Montserrat Light"/>
          <a:cs typeface="Montserrat Light"/>
          <a:sym typeface="Montserrat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yogesh.tak@student.amity.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5.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jpe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chart" Target="../charts/chart6.xml"/></Relationships>
</file>

<file path=ppt/slides/_rels/slide21.xml.rels><?xml version="1.0" encoding="UTF-8" standalone="yes"?>
<Relationships xmlns="http://schemas.openxmlformats.org/package/2006/relationships"><Relationship Id="rId8" Type="http://schemas.openxmlformats.org/officeDocument/2006/relationships/hyperlink" Target="https://ercare24.com" TargetMode="External"/><Relationship Id="rId3" Type="http://schemas.openxmlformats.org/officeDocument/2006/relationships/image" Target="../media/image41.jpeg"/><Relationship Id="rId7" Type="http://schemas.openxmlformats.org/officeDocument/2006/relationships/image" Target="../media/image45.jpeg"/><Relationship Id="rId12" Type="http://schemas.openxmlformats.org/officeDocument/2006/relationships/hyperlink" Target="http://www.thefoodsafetycompany.com"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hyperlink" Target="http://www.thehealthsite.com" TargetMode="External"/><Relationship Id="rId5" Type="http://schemas.openxmlformats.org/officeDocument/2006/relationships/image" Target="../media/image43.jpeg"/><Relationship Id="rId10" Type="http://schemas.openxmlformats.org/officeDocument/2006/relationships/hyperlink" Target="http://www.foodnavigator.com" TargetMode="External"/><Relationship Id="rId4" Type="http://schemas.openxmlformats.org/officeDocument/2006/relationships/image" Target="../media/image42.jpeg"/><Relationship Id="rId9" Type="http://schemas.openxmlformats.org/officeDocument/2006/relationships/hyperlink" Target="https://timesofindia.indiatime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www.unsplash.com" TargetMode="External"/><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3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hyperlink" Target="http://www.who.int" TargetMode="External"/><Relationship Id="rId4" Type="http://schemas.openxmlformats.org/officeDocument/2006/relationships/image" Target="../media/image47.png"/><Relationship Id="rId9" Type="http://schemas.openxmlformats.org/officeDocument/2006/relationships/hyperlink" Target="http://www.flaticon.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8" name="fancycrave-151127-unsplash.jpg" descr="fancycrave-151127-unsplash.jpg"/>
          <p:cNvPicPr>
            <a:picLocks noGrp="1" noChangeAspect="1"/>
          </p:cNvPicPr>
          <p:nvPr>
            <p:ph type="pic" idx="13"/>
          </p:nvPr>
        </p:nvPicPr>
        <p:blipFill>
          <a:blip r:embed="rId3">
            <a:alphaModFix amt="30000"/>
            <a:extLst/>
          </a:blip>
          <a:srcRect t="7802" b="7802"/>
          <a:stretch>
            <a:fillRect/>
          </a:stretch>
        </p:blipFill>
        <p:spPr>
          <a:prstGeom prst="rect">
            <a:avLst/>
          </a:prstGeom>
        </p:spPr>
      </p:pic>
      <p:sp>
        <p:nvSpPr>
          <p:cNvPr id="1379" name="Rectangle"/>
          <p:cNvSpPr>
            <a:spLocks noGrp="1"/>
          </p:cNvSpPr>
          <p:nvPr>
            <p:ph type="body" idx="14"/>
          </p:nvPr>
        </p:nvSpPr>
        <p:spPr>
          <a:prstGeom prst="rect">
            <a:avLst/>
          </a:prstGeom>
        </p:spPr>
        <p:txBody>
          <a:bodyPr/>
          <a:lstStyle/>
          <a:p>
            <a:pPr algn="ctr">
              <a:lnSpc>
                <a:spcPct val="100000"/>
              </a:lnSpc>
              <a:defRPr sz="3200" spc="0">
                <a:latin typeface="Helvetica Light"/>
                <a:ea typeface="Helvetica Light"/>
                <a:cs typeface="Helvetica Light"/>
                <a:sym typeface="Helvetica Light"/>
              </a:defRPr>
            </a:pPr>
            <a:endParaRPr dirty="0"/>
          </a:p>
        </p:txBody>
      </p:sp>
      <p:sp>
        <p:nvSpPr>
          <p:cNvPr id="1380" name="IN FOOD SAFETY AND FOOD TRACEABILITY"/>
          <p:cNvSpPr txBox="1">
            <a:spLocks noGrp="1"/>
          </p:cNvSpPr>
          <p:nvPr>
            <p:ph type="body" idx="15"/>
          </p:nvPr>
        </p:nvSpPr>
        <p:spPr>
          <a:prstGeom prst="rect">
            <a:avLst/>
          </a:prstGeom>
        </p:spPr>
        <p:txBody>
          <a:bodyPr/>
          <a:lstStyle/>
          <a:p>
            <a:r>
              <a:t>IN FOOD SAFETY AND FOOD TRACEABILITY</a:t>
            </a:r>
          </a:p>
        </p:txBody>
      </p:sp>
      <p:sp>
        <p:nvSpPr>
          <p:cNvPr id="1381" name="BLOCKCHAIN"/>
          <p:cNvSpPr txBox="1">
            <a:spLocks noGrp="1"/>
          </p:cNvSpPr>
          <p:nvPr>
            <p:ph type="body" idx="16"/>
          </p:nvPr>
        </p:nvSpPr>
        <p:spPr>
          <a:xfrm>
            <a:off x="3368610" y="4898021"/>
            <a:ext cx="18319082" cy="2387601"/>
          </a:xfrm>
          <a:prstGeom prst="rect">
            <a:avLst/>
          </a:prstGeom>
        </p:spPr>
        <p:txBody>
          <a:bodyPr/>
          <a:lstStyle/>
          <a:p>
            <a:r>
              <a:rPr dirty="0"/>
              <a:t>BLOCKCHAIN</a:t>
            </a:r>
          </a:p>
        </p:txBody>
      </p:sp>
      <p:sp>
        <p:nvSpPr>
          <p:cNvPr id="1382" name="yogesh.tak@student.amity.edu"/>
          <p:cNvSpPr txBox="1"/>
          <p:nvPr/>
        </p:nvSpPr>
        <p:spPr>
          <a:xfrm>
            <a:off x="16937980" y="12681200"/>
            <a:ext cx="102657" cy="471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u="sng" cap="all" spc="270">
                <a:hlinkClick r:id="rId4"/>
              </a:defRPr>
            </a:lvl1pPr>
          </a:lstStyle>
          <a:p>
            <a:pPr>
              <a:defRPr u="none"/>
            </a:pPr>
            <a:endParaRPr u="sng" dirty="0">
              <a:solidFill>
                <a:schemeClr val="accent1"/>
              </a:solidFill>
              <a:hlinkClick r:id="rId4">
                <a:extLst>
                  <a:ext uri="{A12FA001-AC4F-418D-AE19-62706E023703}">
                    <ahyp:hlinkClr xmlns:ahyp="http://schemas.microsoft.com/office/drawing/2018/hyperlinkcolor" val="tx"/>
                  </a:ext>
                </a:extLst>
              </a:hlinkClick>
            </a:endParaRPr>
          </a:p>
        </p:txBody>
      </p:sp>
      <p:sp>
        <p:nvSpPr>
          <p:cNvPr id="1383" name="AMIFOST-2018"/>
          <p:cNvSpPr txBox="1"/>
          <p:nvPr/>
        </p:nvSpPr>
        <p:spPr>
          <a:xfrm>
            <a:off x="21300535" y="562526"/>
            <a:ext cx="2482678"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spc="150">
                <a:solidFill>
                  <a:schemeClr val="accent4">
                    <a:hueOff val="102361"/>
                    <a:satOff val="14118"/>
                    <a:lumOff val="10675"/>
                  </a:schemeClr>
                </a:solidFill>
                <a:latin typeface="Impact"/>
                <a:ea typeface="Impact"/>
                <a:cs typeface="Impact"/>
                <a:sym typeface="Impact"/>
              </a:defRPr>
            </a:lvl1pPr>
          </a:lstStyle>
          <a:p>
            <a:r>
              <a:t>AMIFOST-2018</a:t>
            </a:r>
          </a:p>
        </p:txBody>
      </p:sp>
      <p:sp>
        <p:nvSpPr>
          <p:cNvPr id="2" name="TextBox 1">
            <a:extLst>
              <a:ext uri="{FF2B5EF4-FFF2-40B4-BE49-F238E27FC236}">
                <a16:creationId xmlns:a16="http://schemas.microsoft.com/office/drawing/2014/main" id="{881C7051-08AD-294F-94B8-7F6761CA5DF5}"/>
              </a:ext>
            </a:extLst>
          </p:cNvPr>
          <p:cNvSpPr txBox="1"/>
          <p:nvPr/>
        </p:nvSpPr>
        <p:spPr>
          <a:xfrm>
            <a:off x="7715250" y="8886825"/>
            <a:ext cx="9858375" cy="1743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50000"/>
              </a:lnSpc>
              <a:spcBef>
                <a:spcPts val="0"/>
              </a:spcBef>
              <a:spcAft>
                <a:spcPts val="0"/>
              </a:spcAft>
              <a:buClrTx/>
              <a:buSzTx/>
              <a:buFontTx/>
              <a:buNone/>
              <a:tabLst/>
            </a:pPr>
            <a:endParaRPr kumimoji="0" lang="en-US" sz="2200" b="0" i="0" u="none" strike="noStrike" cap="none" spc="110" normalizeH="0" baseline="0" dirty="0">
              <a:ln>
                <a:noFill/>
              </a:ln>
              <a:solidFill>
                <a:srgbClr val="FFFFFF"/>
              </a:solidFill>
              <a:effectLst/>
              <a:uFillTx/>
              <a:latin typeface="Montserrat Light"/>
              <a:ea typeface="Montserrat Light"/>
              <a:cs typeface="Montserrat Light"/>
              <a:sym typeface="Montserrat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2" name="WORKING…"/>
          <p:cNvSpPr txBox="1">
            <a:spLocks noGrp="1"/>
          </p:cNvSpPr>
          <p:nvPr>
            <p:ph type="body" idx="18"/>
          </p:nvPr>
        </p:nvSpPr>
        <p:spPr>
          <a:xfrm>
            <a:off x="5562196" y="192476"/>
            <a:ext cx="13259609" cy="3235961"/>
          </a:xfrm>
          <a:prstGeom prst="rect">
            <a:avLst/>
          </a:prstGeom>
        </p:spPr>
        <p:txBody>
          <a:bodyPr/>
          <a:lstStyle/>
          <a:p>
            <a:pPr algn="ctr">
              <a:lnSpc>
                <a:spcPct val="80000"/>
              </a:lnSpc>
              <a:defRPr sz="10000" spc="0">
                <a:solidFill>
                  <a:srgbClr val="000000"/>
                </a:solidFill>
                <a:latin typeface="Playfair Display"/>
                <a:ea typeface="Playfair Display"/>
                <a:cs typeface="Playfair Display"/>
                <a:sym typeface="Playfair Display"/>
              </a:defRPr>
            </a:pPr>
            <a:r>
              <a:t>WORKING </a:t>
            </a:r>
          </a:p>
          <a:p>
            <a:pPr algn="ctr">
              <a:lnSpc>
                <a:spcPct val="80000"/>
              </a:lnSpc>
              <a:defRPr sz="5800" spc="0">
                <a:solidFill>
                  <a:schemeClr val="accent6">
                    <a:hueOff val="-194191"/>
                    <a:satOff val="-4488"/>
                    <a:lumOff val="-21153"/>
                  </a:schemeClr>
                </a:solidFill>
                <a:latin typeface="Playfair Display"/>
                <a:ea typeface="Playfair Display"/>
                <a:cs typeface="Playfair Display"/>
                <a:sym typeface="Playfair Display"/>
              </a:defRPr>
            </a:pPr>
            <a:r>
              <a:t>OF BLOCKCHAIN TECHNOLOGY</a:t>
            </a:r>
          </a:p>
        </p:txBody>
      </p:sp>
      <p:sp>
        <p:nvSpPr>
          <p:cNvPr id="1503" name="Line"/>
          <p:cNvSpPr>
            <a:spLocks noGrp="1"/>
          </p:cNvSpPr>
          <p:nvPr>
            <p:ph type="body" idx="21"/>
          </p:nvPr>
        </p:nvSpPr>
        <p:spPr>
          <a:xfrm>
            <a:off x="6627717" y="2839211"/>
            <a:ext cx="11128565" cy="1"/>
          </a:xfrm>
          <a:prstGeom prst="line">
            <a:avLst/>
          </a:prstGeom>
          <a:ln w="25400">
            <a:solidFill>
              <a:schemeClr val="accent5"/>
            </a:solidFill>
          </a:ln>
        </p:spPr>
        <p:txBody>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pic>
        <p:nvPicPr>
          <p:cNvPr id="1504" name="chain.png" descr="chain.png"/>
          <p:cNvPicPr>
            <a:picLocks noChangeAspect="1"/>
          </p:cNvPicPr>
          <p:nvPr/>
        </p:nvPicPr>
        <p:blipFill>
          <a:blip r:embed="rId3">
            <a:extLst/>
          </a:blip>
          <a:stretch>
            <a:fillRect/>
          </a:stretch>
        </p:blipFill>
        <p:spPr>
          <a:xfrm>
            <a:off x="3852471" y="4657746"/>
            <a:ext cx="16679058" cy="5229692"/>
          </a:xfrm>
          <a:prstGeom prst="rect">
            <a:avLst/>
          </a:prstGeom>
          <a:ln w="12700">
            <a:miter lim="400000"/>
          </a:ln>
        </p:spPr>
      </p:pic>
      <p:sp>
        <p:nvSpPr>
          <p:cNvPr id="1505" name="AMIFOST-2018"/>
          <p:cNvSpPr txBox="1"/>
          <p:nvPr/>
        </p:nvSpPr>
        <p:spPr>
          <a:xfrm>
            <a:off x="21300535" y="562526"/>
            <a:ext cx="248267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spc="150">
                <a:solidFill>
                  <a:schemeClr val="accent4">
                    <a:hueOff val="102361"/>
                    <a:satOff val="14118"/>
                    <a:lumOff val="10675"/>
                  </a:schemeClr>
                </a:solidFill>
                <a:latin typeface="Impact"/>
                <a:ea typeface="Impact"/>
                <a:cs typeface="Impact"/>
                <a:sym typeface="Impact"/>
              </a:defRPr>
            </a:lvl1pPr>
          </a:lstStyle>
          <a:p>
            <a:r>
              <a:t>AMIFOST-2018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9" name="WORKING…"/>
          <p:cNvSpPr txBox="1">
            <a:spLocks noGrp="1"/>
          </p:cNvSpPr>
          <p:nvPr>
            <p:ph type="body" idx="18"/>
          </p:nvPr>
        </p:nvSpPr>
        <p:spPr>
          <a:xfrm>
            <a:off x="5562196" y="192476"/>
            <a:ext cx="13259609" cy="3235961"/>
          </a:xfrm>
          <a:prstGeom prst="rect">
            <a:avLst/>
          </a:prstGeom>
        </p:spPr>
        <p:txBody>
          <a:bodyPr/>
          <a:lstStyle/>
          <a:p>
            <a:pPr algn="ctr">
              <a:lnSpc>
                <a:spcPct val="80000"/>
              </a:lnSpc>
              <a:defRPr sz="10000" spc="0">
                <a:solidFill>
                  <a:srgbClr val="000000"/>
                </a:solidFill>
                <a:latin typeface="Playfair Display"/>
                <a:ea typeface="Playfair Display"/>
                <a:cs typeface="Playfair Display"/>
                <a:sym typeface="Playfair Display"/>
              </a:defRPr>
            </a:pPr>
            <a:r>
              <a:t>WORKING </a:t>
            </a:r>
          </a:p>
          <a:p>
            <a:pPr algn="ctr">
              <a:lnSpc>
                <a:spcPct val="80000"/>
              </a:lnSpc>
              <a:defRPr sz="5800" spc="0">
                <a:solidFill>
                  <a:schemeClr val="accent6">
                    <a:hueOff val="-194191"/>
                    <a:satOff val="-4488"/>
                    <a:lumOff val="-21153"/>
                  </a:schemeClr>
                </a:solidFill>
                <a:latin typeface="Playfair Display"/>
                <a:ea typeface="Playfair Display"/>
                <a:cs typeface="Playfair Display"/>
                <a:sym typeface="Playfair Display"/>
              </a:defRPr>
            </a:pPr>
            <a:r>
              <a:t>OF BLOCKCHAIN TECHNOLOGY</a:t>
            </a:r>
          </a:p>
        </p:txBody>
      </p:sp>
      <p:sp>
        <p:nvSpPr>
          <p:cNvPr id="1510" name="Line"/>
          <p:cNvSpPr>
            <a:spLocks noGrp="1"/>
          </p:cNvSpPr>
          <p:nvPr>
            <p:ph type="body" idx="21"/>
          </p:nvPr>
        </p:nvSpPr>
        <p:spPr>
          <a:xfrm>
            <a:off x="6627717" y="2839211"/>
            <a:ext cx="11128565" cy="1"/>
          </a:xfrm>
          <a:prstGeom prst="line">
            <a:avLst/>
          </a:prstGeom>
          <a:ln w="25400">
            <a:solidFill>
              <a:schemeClr val="accent5"/>
            </a:solidFill>
          </a:ln>
        </p:spPr>
        <p:txBody>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pic>
        <p:nvPicPr>
          <p:cNvPr id="1511" name="Block" descr="Block"/>
          <p:cNvPicPr>
            <a:picLocks noChangeAspect="1"/>
          </p:cNvPicPr>
          <p:nvPr/>
        </p:nvPicPr>
        <p:blipFill>
          <a:blip r:embed="rId3">
            <a:extLst/>
          </a:blip>
          <a:stretch>
            <a:fillRect/>
          </a:stretch>
        </p:blipFill>
        <p:spPr>
          <a:xfrm>
            <a:off x="6561139" y="4185796"/>
            <a:ext cx="11261722" cy="6941369"/>
          </a:xfrm>
          <a:prstGeom prst="rect">
            <a:avLst/>
          </a:prstGeom>
          <a:ln w="12700">
            <a:miter lim="400000"/>
          </a:ln>
        </p:spPr>
      </p:pic>
      <p:sp>
        <p:nvSpPr>
          <p:cNvPr id="1512" name="ehedewfgfw23253wgf35r26352gdfq2e1325127352167gg"/>
          <p:cNvSpPr txBox="1"/>
          <p:nvPr/>
        </p:nvSpPr>
        <p:spPr>
          <a:xfrm>
            <a:off x="14128884" y="7434229"/>
            <a:ext cx="822221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ehedewfgfw23253wgf35r26352gdfq2e1325127352167gg</a:t>
            </a:r>
          </a:p>
        </p:txBody>
      </p:sp>
      <p:sp>
        <p:nvSpPr>
          <p:cNvPr id="1513" name="AMIFOST-2018"/>
          <p:cNvSpPr txBox="1"/>
          <p:nvPr/>
        </p:nvSpPr>
        <p:spPr>
          <a:xfrm>
            <a:off x="21300535" y="562526"/>
            <a:ext cx="248267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spc="150">
                <a:solidFill>
                  <a:schemeClr val="accent4">
                    <a:hueOff val="102361"/>
                    <a:satOff val="14118"/>
                    <a:lumOff val="10675"/>
                  </a:schemeClr>
                </a:solidFill>
                <a:latin typeface="Impact"/>
                <a:ea typeface="Impact"/>
                <a:cs typeface="Impact"/>
                <a:sym typeface="Impact"/>
              </a:defRPr>
            </a:lvl1pPr>
          </a:lstStyle>
          <a:p>
            <a:r>
              <a:t>AMIFOST-2018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17" name="block2.png" descr="block2.png"/>
          <p:cNvPicPr>
            <a:picLocks noChangeAspect="1"/>
          </p:cNvPicPr>
          <p:nvPr/>
        </p:nvPicPr>
        <p:blipFill>
          <a:blip r:embed="rId3">
            <a:extLst/>
          </a:blip>
          <a:stretch>
            <a:fillRect/>
          </a:stretch>
        </p:blipFill>
        <p:spPr>
          <a:xfrm>
            <a:off x="6538110" y="4171601"/>
            <a:ext cx="11307781" cy="6969759"/>
          </a:xfrm>
          <a:prstGeom prst="rect">
            <a:avLst/>
          </a:prstGeom>
          <a:ln w="12700">
            <a:miter lim="400000"/>
          </a:ln>
        </p:spPr>
      </p:pic>
      <p:sp>
        <p:nvSpPr>
          <p:cNvPr id="1518" name="WORKING…"/>
          <p:cNvSpPr txBox="1">
            <a:spLocks noGrp="1"/>
          </p:cNvSpPr>
          <p:nvPr>
            <p:ph type="body" idx="18"/>
          </p:nvPr>
        </p:nvSpPr>
        <p:spPr>
          <a:xfrm>
            <a:off x="5562196" y="192476"/>
            <a:ext cx="13259609" cy="3235961"/>
          </a:xfrm>
          <a:prstGeom prst="rect">
            <a:avLst/>
          </a:prstGeom>
        </p:spPr>
        <p:txBody>
          <a:bodyPr/>
          <a:lstStyle/>
          <a:p>
            <a:pPr algn="ctr">
              <a:lnSpc>
                <a:spcPct val="80000"/>
              </a:lnSpc>
              <a:defRPr sz="10000" spc="0">
                <a:solidFill>
                  <a:srgbClr val="000000"/>
                </a:solidFill>
                <a:latin typeface="Playfair Display"/>
                <a:ea typeface="Playfair Display"/>
                <a:cs typeface="Playfair Display"/>
                <a:sym typeface="Playfair Display"/>
              </a:defRPr>
            </a:pPr>
            <a:r>
              <a:t>WORKING </a:t>
            </a:r>
          </a:p>
          <a:p>
            <a:pPr algn="ctr">
              <a:lnSpc>
                <a:spcPct val="80000"/>
              </a:lnSpc>
              <a:defRPr sz="5800" spc="0">
                <a:solidFill>
                  <a:schemeClr val="accent6">
                    <a:hueOff val="-194191"/>
                    <a:satOff val="-4488"/>
                    <a:lumOff val="-21153"/>
                  </a:schemeClr>
                </a:solidFill>
                <a:latin typeface="Playfair Display"/>
                <a:ea typeface="Playfair Display"/>
                <a:cs typeface="Playfair Display"/>
                <a:sym typeface="Playfair Display"/>
              </a:defRPr>
            </a:pPr>
            <a:r>
              <a:t>OF BLOCKCHAIN TECHNOLOGY</a:t>
            </a:r>
          </a:p>
        </p:txBody>
      </p:sp>
      <p:sp>
        <p:nvSpPr>
          <p:cNvPr id="1519" name="Line"/>
          <p:cNvSpPr>
            <a:spLocks noGrp="1"/>
          </p:cNvSpPr>
          <p:nvPr>
            <p:ph type="body" idx="21"/>
          </p:nvPr>
        </p:nvSpPr>
        <p:spPr>
          <a:xfrm>
            <a:off x="6627717" y="2839211"/>
            <a:ext cx="11128565" cy="1"/>
          </a:xfrm>
          <a:prstGeom prst="line">
            <a:avLst/>
          </a:prstGeom>
          <a:ln w="25400">
            <a:solidFill>
              <a:schemeClr val="accent5"/>
            </a:solidFill>
          </a:ln>
        </p:spPr>
        <p:txBody>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1520" name="tigjbyiryitmvmyuyio758645mg45u6y45m54i6y8"/>
          <p:cNvSpPr txBox="1"/>
          <p:nvPr/>
        </p:nvSpPr>
        <p:spPr>
          <a:xfrm>
            <a:off x="14128884" y="7434229"/>
            <a:ext cx="729767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tigjbyiryitmvmyuyio758645mg45u6y45m54i6y8</a:t>
            </a:r>
          </a:p>
        </p:txBody>
      </p:sp>
      <p:sp>
        <p:nvSpPr>
          <p:cNvPr id="1521" name="AMIFOST-2018"/>
          <p:cNvSpPr txBox="1"/>
          <p:nvPr/>
        </p:nvSpPr>
        <p:spPr>
          <a:xfrm>
            <a:off x="21300535" y="562526"/>
            <a:ext cx="248267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spc="150">
                <a:solidFill>
                  <a:schemeClr val="accent4">
                    <a:hueOff val="102361"/>
                    <a:satOff val="14118"/>
                    <a:lumOff val="10675"/>
                  </a:schemeClr>
                </a:solidFill>
                <a:latin typeface="Impact"/>
                <a:ea typeface="Impact"/>
                <a:cs typeface="Impact"/>
                <a:sym typeface="Impact"/>
              </a:defRPr>
            </a:lvl1pPr>
          </a:lstStyle>
          <a:p>
            <a:r>
              <a:t>AMIFOST-2018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5" name="WORKING…"/>
          <p:cNvSpPr txBox="1">
            <a:spLocks noGrp="1"/>
          </p:cNvSpPr>
          <p:nvPr>
            <p:ph type="body" idx="18"/>
          </p:nvPr>
        </p:nvSpPr>
        <p:spPr>
          <a:xfrm>
            <a:off x="5562196" y="192476"/>
            <a:ext cx="13259609" cy="3235961"/>
          </a:xfrm>
          <a:prstGeom prst="rect">
            <a:avLst/>
          </a:prstGeom>
        </p:spPr>
        <p:txBody>
          <a:bodyPr/>
          <a:lstStyle/>
          <a:p>
            <a:pPr algn="ctr">
              <a:lnSpc>
                <a:spcPct val="80000"/>
              </a:lnSpc>
              <a:defRPr sz="10000" spc="0">
                <a:solidFill>
                  <a:srgbClr val="000000"/>
                </a:solidFill>
                <a:latin typeface="Playfair Display"/>
                <a:ea typeface="Playfair Display"/>
                <a:cs typeface="Playfair Display"/>
                <a:sym typeface="Playfair Display"/>
              </a:defRPr>
            </a:pPr>
            <a:r>
              <a:t>WORKING </a:t>
            </a:r>
          </a:p>
          <a:p>
            <a:pPr algn="ctr">
              <a:lnSpc>
                <a:spcPct val="80000"/>
              </a:lnSpc>
              <a:defRPr sz="5800" spc="0">
                <a:solidFill>
                  <a:schemeClr val="accent6">
                    <a:hueOff val="-194191"/>
                    <a:satOff val="-4488"/>
                    <a:lumOff val="-21153"/>
                  </a:schemeClr>
                </a:solidFill>
                <a:latin typeface="Playfair Display"/>
                <a:ea typeface="Playfair Display"/>
                <a:cs typeface="Playfair Display"/>
                <a:sym typeface="Playfair Display"/>
              </a:defRPr>
            </a:pPr>
            <a:r>
              <a:t>OF BLOCKCHAIN TECHNOLOGY</a:t>
            </a:r>
          </a:p>
        </p:txBody>
      </p:sp>
      <p:sp>
        <p:nvSpPr>
          <p:cNvPr id="1526" name="Line"/>
          <p:cNvSpPr>
            <a:spLocks noGrp="1"/>
          </p:cNvSpPr>
          <p:nvPr>
            <p:ph type="body" idx="21"/>
          </p:nvPr>
        </p:nvSpPr>
        <p:spPr>
          <a:xfrm>
            <a:off x="6627717" y="2839211"/>
            <a:ext cx="11128565" cy="1"/>
          </a:xfrm>
          <a:prstGeom prst="line">
            <a:avLst/>
          </a:prstGeom>
          <a:ln w="25400">
            <a:solidFill>
              <a:schemeClr val="accent5"/>
            </a:solidFill>
          </a:ln>
        </p:spPr>
        <p:txBody>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pic>
        <p:nvPicPr>
          <p:cNvPr id="1527" name="Block" descr="Block"/>
          <p:cNvPicPr>
            <a:picLocks noChangeAspect="1"/>
          </p:cNvPicPr>
          <p:nvPr/>
        </p:nvPicPr>
        <p:blipFill>
          <a:blip r:embed="rId3">
            <a:extLst/>
          </a:blip>
          <a:stretch>
            <a:fillRect/>
          </a:stretch>
        </p:blipFill>
        <p:spPr>
          <a:xfrm>
            <a:off x="6561139" y="4185796"/>
            <a:ext cx="11261722" cy="6941369"/>
          </a:xfrm>
          <a:prstGeom prst="rect">
            <a:avLst/>
          </a:prstGeom>
          <a:ln w="12700">
            <a:miter lim="400000"/>
          </a:ln>
        </p:spPr>
      </p:pic>
      <p:sp>
        <p:nvSpPr>
          <p:cNvPr id="1528" name="ehedewfgfw23253wgf35r26352gdfq2e1325127352167gg"/>
          <p:cNvSpPr txBox="1"/>
          <p:nvPr/>
        </p:nvSpPr>
        <p:spPr>
          <a:xfrm>
            <a:off x="14128884" y="7434229"/>
            <a:ext cx="822221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ehedewfgfw23253wgf35r26352gdfq2e1325127352167gg</a:t>
            </a:r>
          </a:p>
        </p:txBody>
      </p:sp>
      <p:pic>
        <p:nvPicPr>
          <p:cNvPr id="1529" name="chain.png" descr="chain.png"/>
          <p:cNvPicPr>
            <a:picLocks noChangeAspect="1"/>
          </p:cNvPicPr>
          <p:nvPr/>
        </p:nvPicPr>
        <p:blipFill>
          <a:blip r:embed="rId4">
            <a:extLst/>
          </a:blip>
          <a:stretch>
            <a:fillRect/>
          </a:stretch>
        </p:blipFill>
        <p:spPr>
          <a:xfrm>
            <a:off x="13804555" y="7628090"/>
            <a:ext cx="9246070" cy="2899090"/>
          </a:xfrm>
          <a:prstGeom prst="rect">
            <a:avLst/>
          </a:prstGeom>
          <a:ln w="12700">
            <a:miter lim="400000"/>
          </a:ln>
        </p:spPr>
      </p:pic>
      <p:sp>
        <p:nvSpPr>
          <p:cNvPr id="1530" name="AMIFOST-2018"/>
          <p:cNvSpPr txBox="1"/>
          <p:nvPr/>
        </p:nvSpPr>
        <p:spPr>
          <a:xfrm>
            <a:off x="21300535" y="562526"/>
            <a:ext cx="248267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spc="150">
                <a:solidFill>
                  <a:schemeClr val="accent4">
                    <a:hueOff val="102361"/>
                    <a:satOff val="14118"/>
                    <a:lumOff val="10675"/>
                  </a:schemeClr>
                </a:solidFill>
                <a:latin typeface="Impact"/>
                <a:ea typeface="Impact"/>
                <a:cs typeface="Impact"/>
                <a:sym typeface="Impact"/>
              </a:defRPr>
            </a:lvl1pPr>
          </a:lstStyle>
          <a:p>
            <a:r>
              <a:t>AMIFOST-2018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237118 -0.000953" pathEditMode="relative">
                                      <p:cBhvr>
                                        <p:cTn id="6" dur="1000" fill="hold"/>
                                        <p:tgtEl>
                                          <p:spTgt spid="1527"/>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withEffect">
                                  <p:stCondLst>
                                    <p:cond delay="0"/>
                                  </p:stCondLst>
                                  <p:childTnLst>
                                    <p:animMotion origin="layout" path="M 0.000000 0.000000 L -0.256242 0.001941" pathEditMode="relative">
                                      <p:cBhvr>
                                        <p:cTn id="9" dur="1000" fill="hold"/>
                                        <p:tgtEl>
                                          <p:spTgt spid="1528"/>
                                        </p:tgtEl>
                                        <p:attrNameLst>
                                          <p:attrName>ppt_x</p:attrName>
                                          <p:attrName>ppt_y</p:attrName>
                                        </p:attrNameLst>
                                      </p:cBhvr>
                                    </p:animMotion>
                                  </p:childTnLst>
                                </p:cTn>
                              </p:par>
                            </p:childTnLst>
                          </p:cTn>
                        </p:par>
                        <p:par>
                          <p:cTn id="10" fill="hold">
                            <p:stCondLst>
                              <p:cond delay="1000"/>
                            </p:stCondLst>
                            <p:childTnLst>
                              <p:par>
                                <p:cTn id="11" presetID="9" presetClass="entr" fill="hold" grpId="3" nodeType="afterEffect">
                                  <p:stCondLst>
                                    <p:cond delay="0"/>
                                  </p:stCondLst>
                                  <p:iterate>
                                    <p:tmAbs val="0"/>
                                  </p:iterate>
                                  <p:childTnLst>
                                    <p:set>
                                      <p:cBhvr>
                                        <p:cTn id="12" fill="hold"/>
                                        <p:tgtEl>
                                          <p:spTgt spid="1529"/>
                                        </p:tgtEl>
                                        <p:attrNameLst>
                                          <p:attrName>style.visibility</p:attrName>
                                        </p:attrNameLst>
                                      </p:cBhvr>
                                      <p:to>
                                        <p:strVal val="visible"/>
                                      </p:to>
                                    </p:set>
                                    <p:animEffect transition="in" filter="dissolve">
                                      <p:cBhvr>
                                        <p:cTn id="13" dur="1000"/>
                                        <p:tgtEl>
                                          <p:spTgt spid="1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9" grpId="3"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4" name="WORKING…"/>
          <p:cNvSpPr txBox="1">
            <a:spLocks noGrp="1"/>
          </p:cNvSpPr>
          <p:nvPr>
            <p:ph type="body" idx="18"/>
          </p:nvPr>
        </p:nvSpPr>
        <p:spPr>
          <a:xfrm>
            <a:off x="5562196" y="192476"/>
            <a:ext cx="13259609" cy="3235961"/>
          </a:xfrm>
          <a:prstGeom prst="rect">
            <a:avLst/>
          </a:prstGeom>
        </p:spPr>
        <p:txBody>
          <a:bodyPr/>
          <a:lstStyle/>
          <a:p>
            <a:pPr algn="ctr">
              <a:lnSpc>
                <a:spcPct val="80000"/>
              </a:lnSpc>
              <a:defRPr sz="10000" spc="0">
                <a:solidFill>
                  <a:srgbClr val="000000"/>
                </a:solidFill>
                <a:latin typeface="Playfair Display"/>
                <a:ea typeface="Playfair Display"/>
                <a:cs typeface="Playfair Display"/>
                <a:sym typeface="Playfair Display"/>
              </a:defRPr>
            </a:pPr>
            <a:r>
              <a:t>WORKING </a:t>
            </a:r>
          </a:p>
          <a:p>
            <a:pPr algn="ctr">
              <a:lnSpc>
                <a:spcPct val="80000"/>
              </a:lnSpc>
              <a:defRPr sz="5800" spc="0">
                <a:solidFill>
                  <a:schemeClr val="accent6">
                    <a:hueOff val="-194191"/>
                    <a:satOff val="-4488"/>
                    <a:lumOff val="-21153"/>
                  </a:schemeClr>
                </a:solidFill>
                <a:latin typeface="Playfair Display"/>
                <a:ea typeface="Playfair Display"/>
                <a:cs typeface="Playfair Display"/>
                <a:sym typeface="Playfair Display"/>
              </a:defRPr>
            </a:pPr>
            <a:r>
              <a:t>OF BLOCKCHAIN TECHNOLOGY</a:t>
            </a:r>
          </a:p>
        </p:txBody>
      </p:sp>
      <p:sp>
        <p:nvSpPr>
          <p:cNvPr id="1535" name="Line"/>
          <p:cNvSpPr>
            <a:spLocks noGrp="1"/>
          </p:cNvSpPr>
          <p:nvPr>
            <p:ph type="body" idx="21"/>
          </p:nvPr>
        </p:nvSpPr>
        <p:spPr>
          <a:xfrm>
            <a:off x="6627717" y="2724911"/>
            <a:ext cx="11128565" cy="1"/>
          </a:xfrm>
          <a:prstGeom prst="line">
            <a:avLst/>
          </a:prstGeom>
          <a:ln w="25400">
            <a:solidFill>
              <a:schemeClr val="accent5"/>
            </a:solidFill>
          </a:ln>
        </p:spPr>
        <p:txBody>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pic>
        <p:nvPicPr>
          <p:cNvPr id="1536" name="working.png" descr="working.png"/>
          <p:cNvPicPr>
            <a:picLocks noChangeAspect="1"/>
          </p:cNvPicPr>
          <p:nvPr/>
        </p:nvPicPr>
        <p:blipFill>
          <a:blip r:embed="rId3">
            <a:extLst/>
          </a:blip>
          <a:stretch>
            <a:fillRect/>
          </a:stretch>
        </p:blipFill>
        <p:spPr>
          <a:xfrm>
            <a:off x="2945115" y="2952809"/>
            <a:ext cx="18493770" cy="11562621"/>
          </a:xfrm>
          <a:prstGeom prst="rect">
            <a:avLst/>
          </a:prstGeom>
          <a:ln w="12700">
            <a:miter lim="400000"/>
          </a:ln>
        </p:spPr>
      </p:pic>
      <p:sp>
        <p:nvSpPr>
          <p:cNvPr id="1537" name="AMIFOST-2018"/>
          <p:cNvSpPr txBox="1"/>
          <p:nvPr/>
        </p:nvSpPr>
        <p:spPr>
          <a:xfrm>
            <a:off x="21300535" y="562526"/>
            <a:ext cx="248267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spc="150">
                <a:solidFill>
                  <a:schemeClr val="accent4">
                    <a:hueOff val="102361"/>
                    <a:satOff val="14118"/>
                    <a:lumOff val="10675"/>
                  </a:schemeClr>
                </a:solidFill>
                <a:latin typeface="Impact"/>
                <a:ea typeface="Impact"/>
                <a:cs typeface="Impact"/>
                <a:sym typeface="Impact"/>
              </a:defRPr>
            </a:lvl1pPr>
          </a:lstStyle>
          <a:p>
            <a:r>
              <a:t>AMIFOST-2018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1" name="WHY DO WE NEED…"/>
          <p:cNvSpPr txBox="1">
            <a:spLocks noGrp="1"/>
          </p:cNvSpPr>
          <p:nvPr>
            <p:ph type="body" idx="18"/>
          </p:nvPr>
        </p:nvSpPr>
        <p:spPr>
          <a:xfrm>
            <a:off x="5562196" y="192476"/>
            <a:ext cx="13259609" cy="3235961"/>
          </a:xfrm>
          <a:prstGeom prst="rect">
            <a:avLst/>
          </a:prstGeom>
        </p:spPr>
        <p:txBody>
          <a:bodyPr/>
          <a:lstStyle/>
          <a:p>
            <a:pPr algn="ctr">
              <a:lnSpc>
                <a:spcPct val="80000"/>
              </a:lnSpc>
              <a:defRPr sz="10000" spc="0">
                <a:solidFill>
                  <a:srgbClr val="000000"/>
                </a:solidFill>
                <a:latin typeface="Playfair Display"/>
                <a:ea typeface="Playfair Display"/>
                <a:cs typeface="Playfair Display"/>
                <a:sym typeface="Playfair Display"/>
              </a:defRPr>
            </a:pPr>
            <a:r>
              <a:t>WHY DO WE NEED </a:t>
            </a:r>
          </a:p>
          <a:p>
            <a:pPr algn="ctr">
              <a:lnSpc>
                <a:spcPct val="80000"/>
              </a:lnSpc>
              <a:defRPr sz="5800" spc="0">
                <a:solidFill>
                  <a:schemeClr val="accent6">
                    <a:hueOff val="-194191"/>
                    <a:satOff val="-4488"/>
                    <a:lumOff val="-21153"/>
                  </a:schemeClr>
                </a:solidFill>
                <a:latin typeface="Playfair Display"/>
                <a:ea typeface="Playfair Display"/>
                <a:cs typeface="Playfair Display"/>
                <a:sym typeface="Playfair Display"/>
              </a:defRPr>
            </a:pPr>
            <a:r>
              <a:t>BLOCKCHAIN TECHNOLOGY</a:t>
            </a:r>
          </a:p>
        </p:txBody>
      </p:sp>
      <p:sp>
        <p:nvSpPr>
          <p:cNvPr id="1542" name="Line"/>
          <p:cNvSpPr>
            <a:spLocks noGrp="1"/>
          </p:cNvSpPr>
          <p:nvPr>
            <p:ph type="body" idx="21"/>
          </p:nvPr>
        </p:nvSpPr>
        <p:spPr>
          <a:xfrm>
            <a:off x="6627717" y="2839211"/>
            <a:ext cx="11128565" cy="1"/>
          </a:xfrm>
          <a:prstGeom prst="line">
            <a:avLst/>
          </a:prstGeom>
          <a:ln w="25400">
            <a:solidFill>
              <a:schemeClr val="accent5"/>
            </a:solidFill>
          </a:ln>
        </p:spPr>
        <p:txBody>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pic>
        <p:nvPicPr>
          <p:cNvPr id="1543" name="Screen Shot 2018-09-21 at 2.41.02 PM.png" descr="Screen Shot 2018-09-21 at 2.41.02 PM.png"/>
          <p:cNvPicPr>
            <a:picLocks noChangeAspect="1"/>
          </p:cNvPicPr>
          <p:nvPr/>
        </p:nvPicPr>
        <p:blipFill>
          <a:blip r:embed="rId3">
            <a:extLst/>
          </a:blip>
          <a:srcRect/>
          <a:stretch>
            <a:fillRect/>
          </a:stretch>
        </p:blipFill>
        <p:spPr>
          <a:xfrm>
            <a:off x="4722536" y="3578829"/>
            <a:ext cx="14938928" cy="9336829"/>
          </a:xfrm>
          <a:prstGeom prst="rect">
            <a:avLst/>
          </a:prstGeom>
          <a:ln w="12700">
            <a:miter lim="400000"/>
          </a:ln>
        </p:spPr>
      </p:pic>
      <p:sp>
        <p:nvSpPr>
          <p:cNvPr id="1544" name="Source: https://www.theguardian.com/science/2012/sep/23/human-hunting-evolution-2million-years"/>
          <p:cNvSpPr txBox="1"/>
          <p:nvPr/>
        </p:nvSpPr>
        <p:spPr>
          <a:xfrm>
            <a:off x="11322679" y="13066103"/>
            <a:ext cx="8313421"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spc="60">
                <a:solidFill>
                  <a:srgbClr val="000000"/>
                </a:solidFill>
              </a:defRPr>
            </a:lvl1pPr>
          </a:lstStyle>
          <a:p>
            <a:r>
              <a:t>Source: https://www.theguardian.com/science/2012/sep/23/human-hunting-evolution-2million-years</a:t>
            </a:r>
          </a:p>
        </p:txBody>
      </p:sp>
      <p:sp>
        <p:nvSpPr>
          <p:cNvPr id="1545" name="AMIFOST-2018"/>
          <p:cNvSpPr txBox="1"/>
          <p:nvPr/>
        </p:nvSpPr>
        <p:spPr>
          <a:xfrm>
            <a:off x="21300535" y="562526"/>
            <a:ext cx="248267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spc="150">
                <a:solidFill>
                  <a:schemeClr val="accent4">
                    <a:hueOff val="102361"/>
                    <a:satOff val="14118"/>
                    <a:lumOff val="10675"/>
                  </a:schemeClr>
                </a:solidFill>
                <a:latin typeface="Impact"/>
                <a:ea typeface="Impact"/>
                <a:cs typeface="Impact"/>
                <a:sym typeface="Impact"/>
              </a:defRPr>
            </a:lvl1pPr>
          </a:lstStyle>
          <a:p>
            <a:r>
              <a:t>AMIFOST-2018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49" name="Screen Shot 2018-09-21 at 2.52.35 PM.png" descr="Screen Shot 2018-09-21 at 2.52.35 PM.png"/>
          <p:cNvPicPr>
            <a:picLocks noChangeAspect="1"/>
          </p:cNvPicPr>
          <p:nvPr/>
        </p:nvPicPr>
        <p:blipFill>
          <a:blip r:embed="rId3">
            <a:extLst/>
          </a:blip>
          <a:stretch>
            <a:fillRect/>
          </a:stretch>
        </p:blipFill>
        <p:spPr>
          <a:xfrm>
            <a:off x="4727510" y="3578829"/>
            <a:ext cx="14939011" cy="9336882"/>
          </a:xfrm>
          <a:prstGeom prst="rect">
            <a:avLst/>
          </a:prstGeom>
          <a:ln w="12700">
            <a:miter lim="400000"/>
          </a:ln>
        </p:spPr>
      </p:pic>
      <p:sp>
        <p:nvSpPr>
          <p:cNvPr id="1550" name="WHY DO WE NEED…"/>
          <p:cNvSpPr txBox="1">
            <a:spLocks noGrp="1"/>
          </p:cNvSpPr>
          <p:nvPr>
            <p:ph type="body" idx="18"/>
          </p:nvPr>
        </p:nvSpPr>
        <p:spPr>
          <a:xfrm>
            <a:off x="5562196" y="192476"/>
            <a:ext cx="13259609" cy="3235961"/>
          </a:xfrm>
          <a:prstGeom prst="rect">
            <a:avLst/>
          </a:prstGeom>
        </p:spPr>
        <p:txBody>
          <a:bodyPr/>
          <a:lstStyle/>
          <a:p>
            <a:pPr algn="ctr">
              <a:lnSpc>
                <a:spcPct val="80000"/>
              </a:lnSpc>
              <a:defRPr sz="10000" spc="0">
                <a:solidFill>
                  <a:srgbClr val="000000"/>
                </a:solidFill>
                <a:latin typeface="Playfair Display"/>
                <a:ea typeface="Playfair Display"/>
                <a:cs typeface="Playfair Display"/>
                <a:sym typeface="Playfair Display"/>
              </a:defRPr>
            </a:pPr>
            <a:r>
              <a:t>WHY DO WE NEED </a:t>
            </a:r>
          </a:p>
          <a:p>
            <a:pPr algn="ctr">
              <a:lnSpc>
                <a:spcPct val="80000"/>
              </a:lnSpc>
              <a:defRPr sz="5800" spc="0">
                <a:solidFill>
                  <a:schemeClr val="accent6">
                    <a:hueOff val="-194191"/>
                    <a:satOff val="-4488"/>
                    <a:lumOff val="-21153"/>
                  </a:schemeClr>
                </a:solidFill>
                <a:latin typeface="Playfair Display"/>
                <a:ea typeface="Playfair Display"/>
                <a:cs typeface="Playfair Display"/>
                <a:sym typeface="Playfair Display"/>
              </a:defRPr>
            </a:pPr>
            <a:r>
              <a:t>BLOCKCHAIN TECHNOLOGY</a:t>
            </a:r>
          </a:p>
        </p:txBody>
      </p:sp>
      <p:sp>
        <p:nvSpPr>
          <p:cNvPr id="1551" name="Line"/>
          <p:cNvSpPr>
            <a:spLocks noGrp="1"/>
          </p:cNvSpPr>
          <p:nvPr>
            <p:ph type="body" idx="21"/>
          </p:nvPr>
        </p:nvSpPr>
        <p:spPr>
          <a:xfrm>
            <a:off x="6627717" y="2867786"/>
            <a:ext cx="11128565" cy="1"/>
          </a:xfrm>
          <a:prstGeom prst="line">
            <a:avLst/>
          </a:prstGeom>
          <a:ln w="25400">
            <a:solidFill>
              <a:schemeClr val="accent5"/>
            </a:solidFill>
          </a:ln>
        </p:spPr>
        <p:txBody>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1552" name="Source: https://www.theguardian.com/science/2012/sep/23/human-hunting-evolution-2million-years"/>
          <p:cNvSpPr txBox="1"/>
          <p:nvPr/>
        </p:nvSpPr>
        <p:spPr>
          <a:xfrm>
            <a:off x="11322679" y="13066103"/>
            <a:ext cx="8313421"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spc="60">
                <a:solidFill>
                  <a:srgbClr val="000000"/>
                </a:solidFill>
              </a:defRPr>
            </a:lvl1pPr>
          </a:lstStyle>
          <a:p>
            <a:r>
              <a:t>Source: https://www.theguardian.com/science/2012/sep/23/human-hunting-evolution-2million-years</a:t>
            </a:r>
          </a:p>
        </p:txBody>
      </p:sp>
      <p:sp>
        <p:nvSpPr>
          <p:cNvPr id="1553" name="AMIFOST-2018"/>
          <p:cNvSpPr txBox="1"/>
          <p:nvPr/>
        </p:nvSpPr>
        <p:spPr>
          <a:xfrm>
            <a:off x="21300535" y="562526"/>
            <a:ext cx="248267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spc="150">
                <a:solidFill>
                  <a:schemeClr val="accent4">
                    <a:hueOff val="102361"/>
                    <a:satOff val="14118"/>
                    <a:lumOff val="10675"/>
                  </a:schemeClr>
                </a:solidFill>
                <a:latin typeface="Impact"/>
                <a:ea typeface="Impact"/>
                <a:cs typeface="Impact"/>
                <a:sym typeface="Impact"/>
              </a:defRPr>
            </a:lvl1pPr>
          </a:lstStyle>
          <a:p>
            <a:r>
              <a:t>AMIFOST-2018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7" name="Rectangle"/>
          <p:cNvSpPr>
            <a:spLocks noGrp="1"/>
          </p:cNvSpPr>
          <p:nvPr>
            <p:ph type="body" idx="15"/>
          </p:nvPr>
        </p:nvSpPr>
        <p:spPr>
          <a:prstGeom prst="rect">
            <a:avLst/>
          </a:prstGeom>
        </p:spPr>
        <p:txBody>
          <a:bodyPr/>
          <a:lstStyle/>
          <a:p>
            <a:pPr algn="ctr">
              <a:lnSpc>
                <a:spcPct val="100000"/>
              </a:lnSpc>
              <a:defRPr sz="3200" spc="0">
                <a:latin typeface="Helvetica Light"/>
                <a:ea typeface="Helvetica Light"/>
                <a:cs typeface="Helvetica Light"/>
                <a:sym typeface="Helvetica Light"/>
              </a:defRPr>
            </a:pPr>
            <a:endParaRPr dirty="0"/>
          </a:p>
        </p:txBody>
      </p:sp>
      <p:pic>
        <p:nvPicPr>
          <p:cNvPr id="1558" name="fancycrave-520426-unsplash.jpg" descr="fancycrave-520426-unsplash.jpg"/>
          <p:cNvPicPr>
            <a:picLocks noGrp="1" noChangeAspect="1"/>
          </p:cNvPicPr>
          <p:nvPr>
            <p:ph type="pic" idx="17"/>
          </p:nvPr>
        </p:nvPicPr>
        <p:blipFill>
          <a:blip r:embed="rId3">
            <a:extLst/>
          </a:blip>
          <a:srcRect l="3856" r="3856"/>
          <a:stretch>
            <a:fillRect/>
          </a:stretch>
        </p:blipFill>
        <p:spPr>
          <a:xfrm>
            <a:off x="12373290" y="9276484"/>
            <a:ext cx="5618371" cy="4058589"/>
          </a:xfrm>
          <a:prstGeom prst="rect">
            <a:avLst/>
          </a:prstGeom>
        </p:spPr>
      </p:pic>
      <p:pic>
        <p:nvPicPr>
          <p:cNvPr id="1559" name="patel-brothers-indian-grocery-store-jalebi.jpg" descr="patel-brothers-indian-grocery-store-jalebi.jpg"/>
          <p:cNvPicPr>
            <a:picLocks noGrp="1" noChangeAspect="1"/>
          </p:cNvPicPr>
          <p:nvPr>
            <p:ph type="pic" idx="18"/>
          </p:nvPr>
        </p:nvPicPr>
        <p:blipFill>
          <a:blip r:embed="rId4">
            <a:extLst/>
          </a:blip>
          <a:srcRect l="3833" r="3833"/>
          <a:stretch>
            <a:fillRect/>
          </a:stretch>
        </p:blipFill>
        <p:spPr>
          <a:xfrm>
            <a:off x="18361221" y="9276484"/>
            <a:ext cx="5618371" cy="4058589"/>
          </a:xfrm>
          <a:prstGeom prst="rect">
            <a:avLst/>
          </a:prstGeom>
        </p:spPr>
      </p:pic>
      <p:pic>
        <p:nvPicPr>
          <p:cNvPr id="1560" name="peter-bond-510614-unsplash.jpg" descr="peter-bond-510614-unsplash.jpg"/>
          <p:cNvPicPr>
            <a:picLocks noGrp="1" noChangeAspect="1"/>
          </p:cNvPicPr>
          <p:nvPr>
            <p:ph type="pic" idx="19"/>
          </p:nvPr>
        </p:nvPicPr>
        <p:blipFill>
          <a:blip r:embed="rId5">
            <a:extLst/>
          </a:blip>
          <a:srcRect l="4506" r="4506"/>
          <a:stretch>
            <a:fillRect/>
          </a:stretch>
        </p:blipFill>
        <p:spPr>
          <a:prstGeom prst="rect">
            <a:avLst/>
          </a:prstGeom>
        </p:spPr>
      </p:pic>
      <p:pic>
        <p:nvPicPr>
          <p:cNvPr id="1561" name="fikri-rasyid-786616-unsplash.jpg" descr="fikri-rasyid-786616-unsplash.jpg"/>
          <p:cNvPicPr>
            <a:picLocks noGrp="1" noChangeAspect="1"/>
          </p:cNvPicPr>
          <p:nvPr>
            <p:ph type="pic" idx="20"/>
          </p:nvPr>
        </p:nvPicPr>
        <p:blipFill>
          <a:blip r:embed="rId6">
            <a:extLst/>
          </a:blip>
          <a:srcRect l="3856" r="3856"/>
          <a:stretch>
            <a:fillRect/>
          </a:stretch>
        </p:blipFill>
        <p:spPr>
          <a:xfrm>
            <a:off x="12373290" y="4828778"/>
            <a:ext cx="5618371" cy="4058589"/>
          </a:xfrm>
          <a:prstGeom prst="rect">
            <a:avLst/>
          </a:prstGeom>
        </p:spPr>
      </p:pic>
      <p:pic>
        <p:nvPicPr>
          <p:cNvPr id="1562" name="P1050920.jpg" descr="P1050920.jpg"/>
          <p:cNvPicPr>
            <a:picLocks noGrp="1" noChangeAspect="1"/>
          </p:cNvPicPr>
          <p:nvPr>
            <p:ph type="pic" idx="21"/>
          </p:nvPr>
        </p:nvPicPr>
        <p:blipFill>
          <a:blip r:embed="rId7">
            <a:extLst/>
          </a:blip>
          <a:srcRect t="1841" b="1841"/>
          <a:stretch>
            <a:fillRect/>
          </a:stretch>
        </p:blipFill>
        <p:spPr>
          <a:prstGeom prst="rect">
            <a:avLst/>
          </a:prstGeom>
        </p:spPr>
      </p:pic>
      <p:sp>
        <p:nvSpPr>
          <p:cNvPr id="1563" name="WHY DO WE NEED…"/>
          <p:cNvSpPr txBox="1"/>
          <p:nvPr/>
        </p:nvSpPr>
        <p:spPr>
          <a:xfrm>
            <a:off x="5758139" y="192476"/>
            <a:ext cx="13259608" cy="3235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lnSpc>
                <a:spcPct val="80000"/>
              </a:lnSpc>
              <a:defRPr sz="10000" spc="0">
                <a:solidFill>
                  <a:srgbClr val="000000"/>
                </a:solidFill>
                <a:latin typeface="Playfair Display"/>
                <a:ea typeface="Playfair Display"/>
                <a:cs typeface="Playfair Display"/>
                <a:sym typeface="Playfair Display"/>
              </a:defRPr>
            </a:pPr>
            <a:r>
              <a:t>WHY DO WE NEED </a:t>
            </a:r>
          </a:p>
          <a:p>
            <a:pPr algn="ctr">
              <a:lnSpc>
                <a:spcPct val="80000"/>
              </a:lnSpc>
              <a:defRPr sz="5800" spc="0">
                <a:solidFill>
                  <a:schemeClr val="accent6">
                    <a:hueOff val="-194191"/>
                    <a:satOff val="-4488"/>
                    <a:lumOff val="-21153"/>
                  </a:schemeClr>
                </a:solidFill>
                <a:latin typeface="Playfair Display"/>
                <a:ea typeface="Playfair Display"/>
                <a:cs typeface="Playfair Display"/>
                <a:sym typeface="Playfair Display"/>
              </a:defRPr>
            </a:pPr>
            <a:r>
              <a:t>BLOCKCHAIN TECHNOLOGY</a:t>
            </a:r>
          </a:p>
        </p:txBody>
      </p:sp>
      <p:sp>
        <p:nvSpPr>
          <p:cNvPr id="1564" name="Line"/>
          <p:cNvSpPr/>
          <p:nvPr/>
        </p:nvSpPr>
        <p:spPr>
          <a:xfrm>
            <a:off x="7172325" y="2896362"/>
            <a:ext cx="10258425" cy="0"/>
          </a:xfrm>
          <a:prstGeom prst="line">
            <a:avLst/>
          </a:prstGeom>
          <a:ln w="25400">
            <a:solidFill>
              <a:schemeClr val="accent5"/>
            </a:solidFill>
            <a:miter lim="400000"/>
          </a:ln>
        </p:spPr>
        <p:txBody>
          <a:bodyPr lIns="50800" tIns="50800" rIns="50800" bIns="50800" anchor="ct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1565" name="TODAY"/>
          <p:cNvSpPr txBox="1"/>
          <p:nvPr/>
        </p:nvSpPr>
        <p:spPr>
          <a:xfrm>
            <a:off x="420348" y="3364586"/>
            <a:ext cx="5180659" cy="158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90000"/>
              </a:lnSpc>
              <a:defRPr sz="10000" cap="all" spc="2500">
                <a:solidFill>
                  <a:srgbClr val="000000"/>
                </a:solidFill>
                <a:latin typeface="DIN Alternate"/>
                <a:ea typeface="DIN Alternate"/>
                <a:cs typeface="DIN Alternate"/>
                <a:sym typeface="DIN Alternate"/>
              </a:defRPr>
            </a:lvl1pPr>
          </a:lstStyle>
          <a:p>
            <a:r>
              <a:rPr dirty="0"/>
              <a:t>TODAY</a:t>
            </a:r>
          </a:p>
        </p:txBody>
      </p:sp>
      <p:sp>
        <p:nvSpPr>
          <p:cNvPr id="1566" name="AMIFOST-2018"/>
          <p:cNvSpPr txBox="1"/>
          <p:nvPr/>
        </p:nvSpPr>
        <p:spPr>
          <a:xfrm>
            <a:off x="21300535" y="562526"/>
            <a:ext cx="248267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spc="150">
                <a:solidFill>
                  <a:schemeClr val="accent4">
                    <a:hueOff val="102361"/>
                    <a:satOff val="14118"/>
                    <a:lumOff val="10675"/>
                  </a:schemeClr>
                </a:solidFill>
                <a:latin typeface="Impact"/>
                <a:ea typeface="Impact"/>
                <a:cs typeface="Impact"/>
                <a:sym typeface="Impact"/>
              </a:defRPr>
            </a:lvl1pPr>
          </a:lstStyle>
          <a:p>
            <a:r>
              <a:t>AMIFOST-2018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0" name="Rectangle"/>
          <p:cNvSpPr/>
          <p:nvPr/>
        </p:nvSpPr>
        <p:spPr>
          <a:xfrm>
            <a:off x="20389390" y="1005153"/>
            <a:ext cx="3423369" cy="8655137"/>
          </a:xfrm>
          <a:prstGeom prst="rect">
            <a:avLst/>
          </a:prstGeom>
          <a:ln w="25400">
            <a:solidFill>
              <a:srgbClr val="000000"/>
            </a:solidFill>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571" name="GLOBAL…"/>
          <p:cNvSpPr txBox="1">
            <a:spLocks noGrp="1"/>
          </p:cNvSpPr>
          <p:nvPr>
            <p:ph type="body" idx="18"/>
          </p:nvPr>
        </p:nvSpPr>
        <p:spPr>
          <a:xfrm>
            <a:off x="5562196" y="192476"/>
            <a:ext cx="13259609" cy="3235961"/>
          </a:xfrm>
          <a:prstGeom prst="rect">
            <a:avLst/>
          </a:prstGeom>
        </p:spPr>
        <p:txBody>
          <a:bodyPr/>
          <a:lstStyle/>
          <a:p>
            <a:pPr algn="ctr">
              <a:lnSpc>
                <a:spcPct val="80000"/>
              </a:lnSpc>
              <a:defRPr sz="10000" spc="0">
                <a:solidFill>
                  <a:srgbClr val="000000"/>
                </a:solidFill>
                <a:latin typeface="Playfair Display"/>
                <a:ea typeface="Playfair Display"/>
                <a:cs typeface="Playfair Display"/>
                <a:sym typeface="Playfair Display"/>
              </a:defRPr>
            </a:pPr>
            <a:r>
              <a:t>GLOBAL </a:t>
            </a:r>
          </a:p>
          <a:p>
            <a:pPr algn="ctr">
              <a:lnSpc>
                <a:spcPct val="80000"/>
              </a:lnSpc>
              <a:defRPr sz="5800" spc="0">
                <a:solidFill>
                  <a:schemeClr val="accent6">
                    <a:hueOff val="-194191"/>
                    <a:satOff val="-4488"/>
                    <a:lumOff val="-21153"/>
                  </a:schemeClr>
                </a:solidFill>
                <a:latin typeface="Playfair Display"/>
                <a:ea typeface="Playfair Display"/>
                <a:cs typeface="Playfair Display"/>
                <a:sym typeface="Playfair Display"/>
              </a:defRPr>
            </a:pPr>
            <a:r>
              <a:t>COMPLICATED FOOD SYSTEM</a:t>
            </a:r>
          </a:p>
        </p:txBody>
      </p:sp>
      <p:sp>
        <p:nvSpPr>
          <p:cNvPr id="1572" name="Line"/>
          <p:cNvSpPr>
            <a:spLocks noGrp="1"/>
          </p:cNvSpPr>
          <p:nvPr>
            <p:ph type="body" idx="21"/>
          </p:nvPr>
        </p:nvSpPr>
        <p:spPr>
          <a:xfrm>
            <a:off x="7301006" y="2667761"/>
            <a:ext cx="9781988" cy="1"/>
          </a:xfrm>
          <a:prstGeom prst="line">
            <a:avLst/>
          </a:prstGeom>
          <a:ln w="25400">
            <a:solidFill>
              <a:schemeClr val="accent5"/>
            </a:solidFill>
          </a:ln>
        </p:spPr>
        <p:txBody>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pic>
        <p:nvPicPr>
          <p:cNvPr id="1573" name="burger.png" descr="burger.png"/>
          <p:cNvPicPr>
            <a:picLocks noChangeAspect="1"/>
          </p:cNvPicPr>
          <p:nvPr/>
        </p:nvPicPr>
        <p:blipFill>
          <a:blip r:embed="rId3">
            <a:extLst/>
          </a:blip>
          <a:stretch>
            <a:fillRect/>
          </a:stretch>
        </p:blipFill>
        <p:spPr>
          <a:xfrm>
            <a:off x="9400259" y="3905800"/>
            <a:ext cx="5583482" cy="5583482"/>
          </a:xfrm>
          <a:prstGeom prst="rect">
            <a:avLst/>
          </a:prstGeom>
          <a:ln w="12700">
            <a:miter lim="400000"/>
          </a:ln>
        </p:spPr>
      </p:pic>
      <p:pic>
        <p:nvPicPr>
          <p:cNvPr id="1574" name="burger-bread.png" descr="burger-bread.png"/>
          <p:cNvPicPr>
            <a:picLocks noChangeAspect="1"/>
          </p:cNvPicPr>
          <p:nvPr/>
        </p:nvPicPr>
        <p:blipFill>
          <a:blip r:embed="rId4">
            <a:extLst/>
          </a:blip>
          <a:stretch>
            <a:fillRect/>
          </a:stretch>
        </p:blipFill>
        <p:spPr>
          <a:xfrm>
            <a:off x="599232" y="191795"/>
            <a:ext cx="1636523" cy="1636523"/>
          </a:xfrm>
          <a:prstGeom prst="rect">
            <a:avLst/>
          </a:prstGeom>
          <a:ln w="12700">
            <a:miter lim="400000"/>
          </a:ln>
        </p:spPr>
      </p:pic>
      <p:sp>
        <p:nvSpPr>
          <p:cNvPr id="1575" name="Wheat flour…"/>
          <p:cNvSpPr txBox="1"/>
          <p:nvPr/>
        </p:nvSpPr>
        <p:spPr>
          <a:xfrm>
            <a:off x="631366" y="2062970"/>
            <a:ext cx="3049118" cy="8159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000000"/>
                </a:solidFill>
              </a:defRPr>
            </a:pPr>
            <a:r>
              <a:t>Wheat flour</a:t>
            </a:r>
          </a:p>
          <a:p>
            <a:pPr>
              <a:defRPr>
                <a:solidFill>
                  <a:srgbClr val="000000"/>
                </a:solidFill>
              </a:defRPr>
            </a:pPr>
            <a:r>
              <a:t>Malted barley flour</a:t>
            </a:r>
          </a:p>
          <a:p>
            <a:pPr>
              <a:defRPr>
                <a:solidFill>
                  <a:srgbClr val="000000"/>
                </a:solidFill>
              </a:defRPr>
            </a:pPr>
            <a:r>
              <a:t>Thiamine</a:t>
            </a:r>
          </a:p>
          <a:p>
            <a:pPr>
              <a:defRPr>
                <a:solidFill>
                  <a:srgbClr val="000000"/>
                </a:solidFill>
              </a:defRPr>
            </a:pPr>
            <a:r>
              <a:t>Niacin</a:t>
            </a:r>
          </a:p>
          <a:p>
            <a:pPr>
              <a:defRPr>
                <a:solidFill>
                  <a:srgbClr val="000000"/>
                </a:solidFill>
              </a:defRPr>
            </a:pPr>
            <a:r>
              <a:t>Water</a:t>
            </a:r>
          </a:p>
          <a:p>
            <a:pPr>
              <a:defRPr>
                <a:solidFill>
                  <a:srgbClr val="000000"/>
                </a:solidFill>
              </a:defRPr>
            </a:pPr>
            <a:r>
              <a:t>Soy flour</a:t>
            </a:r>
          </a:p>
          <a:p>
            <a:pPr>
              <a:defRPr>
                <a:solidFill>
                  <a:srgbClr val="000000"/>
                </a:solidFill>
              </a:defRPr>
            </a:pPr>
            <a:r>
              <a:t>Baking soda</a:t>
            </a:r>
          </a:p>
          <a:p>
            <a:pPr>
              <a:defRPr>
                <a:solidFill>
                  <a:srgbClr val="000000"/>
                </a:solidFill>
              </a:defRPr>
            </a:pPr>
            <a:r>
              <a:t>Sesame seeds</a:t>
            </a:r>
          </a:p>
          <a:p>
            <a:pPr>
              <a:defRPr>
                <a:solidFill>
                  <a:srgbClr val="000000"/>
                </a:solidFill>
              </a:defRPr>
            </a:pPr>
            <a:r>
              <a:t>Yeast</a:t>
            </a:r>
          </a:p>
          <a:p>
            <a:pPr>
              <a:defRPr>
                <a:solidFill>
                  <a:srgbClr val="000000"/>
                </a:solidFill>
              </a:defRPr>
            </a:pPr>
            <a:r>
              <a:t>Oil</a:t>
            </a:r>
          </a:p>
          <a:p>
            <a:pPr>
              <a:defRPr>
                <a:solidFill>
                  <a:srgbClr val="000000"/>
                </a:solidFill>
              </a:defRPr>
            </a:pPr>
            <a:r>
              <a:t>Salt</a:t>
            </a:r>
          </a:p>
          <a:p>
            <a:pPr>
              <a:defRPr>
                <a:solidFill>
                  <a:srgbClr val="000000"/>
                </a:solidFill>
              </a:defRPr>
            </a:pPr>
            <a:r>
              <a:t>Enzymes</a:t>
            </a:r>
          </a:p>
          <a:p>
            <a:pPr>
              <a:defRPr>
                <a:solidFill>
                  <a:srgbClr val="000000"/>
                </a:solidFill>
              </a:defRPr>
            </a:pPr>
            <a:r>
              <a:t>Riboflavin</a:t>
            </a:r>
          </a:p>
          <a:p>
            <a:pPr>
              <a:defRPr>
                <a:solidFill>
                  <a:srgbClr val="000000"/>
                </a:solidFill>
              </a:defRPr>
            </a:pPr>
            <a:r>
              <a:t>Calcium sulphate</a:t>
            </a:r>
          </a:p>
          <a:p>
            <a:pPr>
              <a:defRPr>
                <a:solidFill>
                  <a:srgbClr val="000000"/>
                </a:solidFill>
              </a:defRPr>
            </a:pPr>
            <a:r>
              <a:t>And many more…</a:t>
            </a:r>
          </a:p>
        </p:txBody>
      </p:sp>
      <p:pic>
        <p:nvPicPr>
          <p:cNvPr id="1576" name="cheese.png" descr="cheese.png"/>
          <p:cNvPicPr>
            <a:picLocks noChangeAspect="1"/>
          </p:cNvPicPr>
          <p:nvPr/>
        </p:nvPicPr>
        <p:blipFill>
          <a:blip r:embed="rId5">
            <a:extLst/>
          </a:blip>
          <a:stretch>
            <a:fillRect/>
          </a:stretch>
        </p:blipFill>
        <p:spPr>
          <a:xfrm>
            <a:off x="22148244" y="1061194"/>
            <a:ext cx="1594560" cy="1594559"/>
          </a:xfrm>
          <a:prstGeom prst="rect">
            <a:avLst/>
          </a:prstGeom>
          <a:ln w="12700">
            <a:miter lim="400000"/>
          </a:ln>
        </p:spPr>
      </p:pic>
      <p:sp>
        <p:nvSpPr>
          <p:cNvPr id="1577" name="Rectangle"/>
          <p:cNvSpPr/>
          <p:nvPr/>
        </p:nvSpPr>
        <p:spPr>
          <a:xfrm>
            <a:off x="571240" y="502056"/>
            <a:ext cx="3423370" cy="9412783"/>
          </a:xfrm>
          <a:prstGeom prst="rect">
            <a:avLst/>
          </a:prstGeom>
          <a:ln w="25400">
            <a:solidFill>
              <a:srgbClr val="000000"/>
            </a:solidFill>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578" name="Milk…"/>
          <p:cNvSpPr txBox="1"/>
          <p:nvPr/>
        </p:nvSpPr>
        <p:spPr>
          <a:xfrm>
            <a:off x="20560869" y="2847771"/>
            <a:ext cx="3080412" cy="7131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r">
              <a:defRPr>
                <a:solidFill>
                  <a:srgbClr val="000000"/>
                </a:solidFill>
              </a:defRPr>
            </a:pPr>
            <a:r>
              <a:t>Milk</a:t>
            </a:r>
          </a:p>
          <a:p>
            <a:pPr algn="r">
              <a:defRPr>
                <a:solidFill>
                  <a:srgbClr val="000000"/>
                </a:solidFill>
              </a:defRPr>
            </a:pPr>
            <a:r>
              <a:t>Milk fat </a:t>
            </a:r>
          </a:p>
          <a:p>
            <a:pPr algn="r">
              <a:defRPr>
                <a:solidFill>
                  <a:srgbClr val="000000"/>
                </a:solidFill>
              </a:defRPr>
            </a:pPr>
            <a:r>
              <a:t>Water</a:t>
            </a:r>
          </a:p>
          <a:p>
            <a:pPr algn="r">
              <a:defRPr>
                <a:solidFill>
                  <a:srgbClr val="000000"/>
                </a:solidFill>
              </a:defRPr>
            </a:pPr>
            <a:r>
              <a:t>Cream</a:t>
            </a:r>
          </a:p>
          <a:p>
            <a:pPr algn="r">
              <a:defRPr>
                <a:solidFill>
                  <a:srgbClr val="000000"/>
                </a:solidFill>
              </a:defRPr>
            </a:pPr>
            <a:r>
              <a:t>Salt</a:t>
            </a:r>
          </a:p>
          <a:p>
            <a:pPr algn="r">
              <a:defRPr>
                <a:solidFill>
                  <a:srgbClr val="000000"/>
                </a:solidFill>
              </a:defRPr>
            </a:pPr>
            <a:r>
              <a:t>Sodium phosphate</a:t>
            </a:r>
          </a:p>
          <a:p>
            <a:pPr algn="r">
              <a:defRPr>
                <a:solidFill>
                  <a:srgbClr val="000000"/>
                </a:solidFill>
              </a:defRPr>
            </a:pPr>
            <a:r>
              <a:t>Sorbic acid</a:t>
            </a:r>
          </a:p>
          <a:p>
            <a:pPr algn="r">
              <a:defRPr>
                <a:solidFill>
                  <a:srgbClr val="000000"/>
                </a:solidFill>
              </a:defRPr>
            </a:pPr>
            <a:r>
              <a:t>Artificial color</a:t>
            </a:r>
          </a:p>
          <a:p>
            <a:pPr algn="r">
              <a:defRPr>
                <a:solidFill>
                  <a:srgbClr val="000000"/>
                </a:solidFill>
              </a:defRPr>
            </a:pPr>
            <a:r>
              <a:t>Cheese culture</a:t>
            </a:r>
          </a:p>
          <a:p>
            <a:pPr algn="r">
              <a:defRPr>
                <a:solidFill>
                  <a:srgbClr val="000000"/>
                </a:solidFill>
              </a:defRPr>
            </a:pPr>
            <a:r>
              <a:t>Acetic acid</a:t>
            </a:r>
          </a:p>
          <a:p>
            <a:pPr algn="r">
              <a:defRPr>
                <a:solidFill>
                  <a:srgbClr val="000000"/>
                </a:solidFill>
              </a:defRPr>
            </a:pPr>
            <a:r>
              <a:t>Starch</a:t>
            </a:r>
          </a:p>
          <a:p>
            <a:pPr algn="r">
              <a:defRPr>
                <a:solidFill>
                  <a:srgbClr val="000000"/>
                </a:solidFill>
              </a:defRPr>
            </a:pPr>
            <a:r>
              <a:t>Enzymes</a:t>
            </a:r>
          </a:p>
          <a:p>
            <a:pPr algn="r">
              <a:defRPr>
                <a:solidFill>
                  <a:srgbClr val="000000"/>
                </a:solidFill>
              </a:defRPr>
            </a:pPr>
            <a:r>
              <a:t>And many more…</a:t>
            </a:r>
          </a:p>
        </p:txBody>
      </p:sp>
      <p:pic>
        <p:nvPicPr>
          <p:cNvPr id="1579" name="cucumber.png" descr="cucumber.png"/>
          <p:cNvPicPr>
            <a:picLocks noChangeAspect="1"/>
          </p:cNvPicPr>
          <p:nvPr/>
        </p:nvPicPr>
        <p:blipFill>
          <a:blip r:embed="rId6">
            <a:extLst/>
          </a:blip>
          <a:stretch>
            <a:fillRect/>
          </a:stretch>
        </p:blipFill>
        <p:spPr>
          <a:xfrm>
            <a:off x="4635162" y="3467015"/>
            <a:ext cx="1736881" cy="1736881"/>
          </a:xfrm>
          <a:prstGeom prst="rect">
            <a:avLst/>
          </a:prstGeom>
          <a:ln w="12700">
            <a:miter lim="400000"/>
          </a:ln>
        </p:spPr>
      </p:pic>
      <p:sp>
        <p:nvSpPr>
          <p:cNvPr id="1580" name="Rectangle"/>
          <p:cNvSpPr/>
          <p:nvPr/>
        </p:nvSpPr>
        <p:spPr>
          <a:xfrm>
            <a:off x="4438559" y="3110614"/>
            <a:ext cx="3423369" cy="6295944"/>
          </a:xfrm>
          <a:prstGeom prst="rect">
            <a:avLst/>
          </a:prstGeom>
          <a:ln w="25400">
            <a:solidFill>
              <a:srgbClr val="000000"/>
            </a:solidFill>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581" name="Cucumbers…"/>
          <p:cNvSpPr txBox="1"/>
          <p:nvPr/>
        </p:nvSpPr>
        <p:spPr>
          <a:xfrm>
            <a:off x="4605149" y="5242474"/>
            <a:ext cx="3090190" cy="4559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000000"/>
                </a:solidFill>
              </a:defRPr>
            </a:pPr>
            <a:r>
              <a:t>Cucumbers</a:t>
            </a:r>
          </a:p>
          <a:p>
            <a:pPr>
              <a:defRPr>
                <a:solidFill>
                  <a:srgbClr val="000000"/>
                </a:solidFill>
              </a:defRPr>
            </a:pPr>
            <a:r>
              <a:t>Water</a:t>
            </a:r>
          </a:p>
          <a:p>
            <a:pPr>
              <a:defRPr>
                <a:solidFill>
                  <a:srgbClr val="000000"/>
                </a:solidFill>
              </a:defRPr>
            </a:pPr>
            <a:r>
              <a:t>Vinegar</a:t>
            </a:r>
          </a:p>
          <a:p>
            <a:pPr>
              <a:defRPr>
                <a:solidFill>
                  <a:srgbClr val="000000"/>
                </a:solidFill>
              </a:defRPr>
            </a:pPr>
            <a:r>
              <a:t>Salt</a:t>
            </a:r>
          </a:p>
          <a:p>
            <a:pPr>
              <a:defRPr>
                <a:solidFill>
                  <a:srgbClr val="000000"/>
                </a:solidFill>
              </a:defRPr>
            </a:pPr>
            <a:r>
              <a:t>Calcium Chloride</a:t>
            </a:r>
          </a:p>
          <a:p>
            <a:pPr>
              <a:defRPr>
                <a:solidFill>
                  <a:srgbClr val="000000"/>
                </a:solidFill>
              </a:defRPr>
            </a:pPr>
            <a:r>
              <a:t>Natural flavourings</a:t>
            </a:r>
          </a:p>
          <a:p>
            <a:pPr>
              <a:defRPr>
                <a:solidFill>
                  <a:srgbClr val="000000"/>
                </a:solidFill>
              </a:defRPr>
            </a:pPr>
            <a:r>
              <a:t>Turmeric</a:t>
            </a:r>
          </a:p>
          <a:p>
            <a:pPr>
              <a:defRPr>
                <a:solidFill>
                  <a:srgbClr val="000000"/>
                </a:solidFill>
              </a:defRPr>
            </a:pPr>
            <a:r>
              <a:t>And many more…</a:t>
            </a:r>
          </a:p>
        </p:txBody>
      </p:sp>
      <p:pic>
        <p:nvPicPr>
          <p:cNvPr id="1582" name="ketchup.png" descr="ketchup.png"/>
          <p:cNvPicPr>
            <a:picLocks noChangeAspect="1"/>
          </p:cNvPicPr>
          <p:nvPr/>
        </p:nvPicPr>
        <p:blipFill>
          <a:blip r:embed="rId7">
            <a:extLst/>
          </a:blip>
          <a:stretch>
            <a:fillRect/>
          </a:stretch>
        </p:blipFill>
        <p:spPr>
          <a:xfrm>
            <a:off x="599232" y="10457373"/>
            <a:ext cx="1636523" cy="1636523"/>
          </a:xfrm>
          <a:prstGeom prst="rect">
            <a:avLst/>
          </a:prstGeom>
          <a:ln w="12700">
            <a:miter lim="400000"/>
          </a:ln>
        </p:spPr>
      </p:pic>
      <p:sp>
        <p:nvSpPr>
          <p:cNvPr id="1583" name="Rectangle"/>
          <p:cNvSpPr/>
          <p:nvPr/>
        </p:nvSpPr>
        <p:spPr>
          <a:xfrm>
            <a:off x="571240" y="10214747"/>
            <a:ext cx="11895480" cy="3210561"/>
          </a:xfrm>
          <a:prstGeom prst="rect">
            <a:avLst/>
          </a:prstGeom>
          <a:ln w="25400">
            <a:solidFill>
              <a:srgbClr val="000000"/>
            </a:solidFill>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584" name="Soybean Oil…"/>
          <p:cNvSpPr txBox="1"/>
          <p:nvPr/>
        </p:nvSpPr>
        <p:spPr>
          <a:xfrm>
            <a:off x="2430414" y="10684006"/>
            <a:ext cx="2709648" cy="3016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000000"/>
                </a:solidFill>
              </a:defRPr>
            </a:pPr>
            <a:r>
              <a:t>Soybean Oil</a:t>
            </a:r>
          </a:p>
          <a:p>
            <a:pPr>
              <a:defRPr>
                <a:solidFill>
                  <a:srgbClr val="000000"/>
                </a:solidFill>
              </a:defRPr>
            </a:pPr>
            <a:r>
              <a:t>Pickels</a:t>
            </a:r>
          </a:p>
          <a:p>
            <a:pPr>
              <a:defRPr>
                <a:solidFill>
                  <a:srgbClr val="000000"/>
                </a:solidFill>
              </a:defRPr>
            </a:pPr>
            <a:r>
              <a:t>Distilled Vinegar</a:t>
            </a:r>
          </a:p>
          <a:p>
            <a:pPr>
              <a:defRPr>
                <a:solidFill>
                  <a:srgbClr val="000000"/>
                </a:solidFill>
              </a:defRPr>
            </a:pPr>
            <a:r>
              <a:t>Water</a:t>
            </a:r>
          </a:p>
          <a:p>
            <a:pPr>
              <a:defRPr>
                <a:solidFill>
                  <a:srgbClr val="000000"/>
                </a:solidFill>
              </a:defRPr>
            </a:pPr>
            <a:r>
              <a:t>Egg Yolks</a:t>
            </a:r>
          </a:p>
        </p:txBody>
      </p:sp>
      <p:sp>
        <p:nvSpPr>
          <p:cNvPr id="1585" name="Corn…"/>
          <p:cNvSpPr txBox="1"/>
          <p:nvPr/>
        </p:nvSpPr>
        <p:spPr>
          <a:xfrm>
            <a:off x="5334721" y="10709785"/>
            <a:ext cx="1126288" cy="2501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000000"/>
                </a:solidFill>
              </a:defRPr>
            </a:pPr>
            <a:r>
              <a:t>Corn</a:t>
            </a:r>
          </a:p>
          <a:p>
            <a:pPr>
              <a:defRPr>
                <a:solidFill>
                  <a:srgbClr val="000000"/>
                </a:solidFill>
              </a:defRPr>
            </a:pPr>
            <a:r>
              <a:t>Syrup</a:t>
            </a:r>
          </a:p>
          <a:p>
            <a:pPr>
              <a:defRPr>
                <a:solidFill>
                  <a:srgbClr val="000000"/>
                </a:solidFill>
              </a:defRPr>
            </a:pPr>
            <a:r>
              <a:t>Sugar</a:t>
            </a:r>
          </a:p>
          <a:p>
            <a:pPr>
              <a:defRPr>
                <a:solidFill>
                  <a:srgbClr val="000000"/>
                </a:solidFill>
              </a:defRPr>
            </a:pPr>
            <a:r>
              <a:t>Onion</a:t>
            </a:r>
          </a:p>
          <a:p>
            <a:pPr>
              <a:defRPr>
                <a:solidFill>
                  <a:srgbClr val="000000"/>
                </a:solidFill>
              </a:defRPr>
            </a:pPr>
            <a:r>
              <a:t>Spices</a:t>
            </a:r>
          </a:p>
        </p:txBody>
      </p:sp>
      <p:sp>
        <p:nvSpPr>
          <p:cNvPr id="1586" name="Mustard…"/>
          <p:cNvSpPr txBox="1"/>
          <p:nvPr/>
        </p:nvSpPr>
        <p:spPr>
          <a:xfrm>
            <a:off x="7006507" y="10709785"/>
            <a:ext cx="1559638" cy="2501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000000"/>
                </a:solidFill>
              </a:defRPr>
            </a:pPr>
            <a:r>
              <a:t>Mustard</a:t>
            </a:r>
          </a:p>
          <a:p>
            <a:pPr>
              <a:defRPr>
                <a:solidFill>
                  <a:srgbClr val="000000"/>
                </a:solidFill>
              </a:defRPr>
            </a:pPr>
            <a:r>
              <a:t>Gum</a:t>
            </a:r>
          </a:p>
          <a:p>
            <a:pPr>
              <a:defRPr>
                <a:solidFill>
                  <a:srgbClr val="000000"/>
                </a:solidFill>
              </a:defRPr>
            </a:pPr>
            <a:r>
              <a:t>Salt</a:t>
            </a:r>
          </a:p>
          <a:p>
            <a:pPr>
              <a:defRPr>
                <a:solidFill>
                  <a:srgbClr val="000000"/>
                </a:solidFill>
              </a:defRPr>
            </a:pPr>
            <a:r>
              <a:t>Turmeric</a:t>
            </a:r>
          </a:p>
          <a:p>
            <a:pPr>
              <a:defRPr>
                <a:solidFill>
                  <a:srgbClr val="000000"/>
                </a:solidFill>
              </a:defRPr>
            </a:pPr>
            <a:r>
              <a:t>EDTA</a:t>
            </a:r>
          </a:p>
        </p:txBody>
      </p:sp>
      <p:sp>
        <p:nvSpPr>
          <p:cNvPr id="1587" name="Garlic…"/>
          <p:cNvSpPr txBox="1"/>
          <p:nvPr/>
        </p:nvSpPr>
        <p:spPr>
          <a:xfrm>
            <a:off x="9111644" y="10709785"/>
            <a:ext cx="3222906" cy="2501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000000"/>
                </a:solidFill>
              </a:defRPr>
            </a:pPr>
            <a:r>
              <a:rPr dirty="0"/>
              <a:t>Garlic</a:t>
            </a:r>
          </a:p>
          <a:p>
            <a:pPr>
              <a:defRPr>
                <a:solidFill>
                  <a:srgbClr val="000000"/>
                </a:solidFill>
              </a:defRPr>
            </a:pPr>
            <a:r>
              <a:rPr dirty="0"/>
              <a:t>Color</a:t>
            </a:r>
          </a:p>
          <a:p>
            <a:pPr>
              <a:defRPr>
                <a:solidFill>
                  <a:srgbClr val="000000"/>
                </a:solidFill>
              </a:defRPr>
            </a:pPr>
            <a:r>
              <a:rPr dirty="0"/>
              <a:t>Paprika</a:t>
            </a:r>
          </a:p>
          <a:p>
            <a:pPr>
              <a:defRPr>
                <a:solidFill>
                  <a:srgbClr val="000000"/>
                </a:solidFill>
              </a:defRPr>
            </a:pPr>
            <a:r>
              <a:rPr dirty="0" err="1"/>
              <a:t>Hydrolysed</a:t>
            </a:r>
            <a:r>
              <a:rPr dirty="0"/>
              <a:t> Proteins</a:t>
            </a:r>
          </a:p>
          <a:p>
            <a:pPr>
              <a:defRPr>
                <a:solidFill>
                  <a:srgbClr val="000000"/>
                </a:solidFill>
              </a:defRPr>
            </a:pPr>
            <a:r>
              <a:rPr dirty="0"/>
              <a:t>And many more… </a:t>
            </a:r>
          </a:p>
        </p:txBody>
      </p:sp>
      <p:pic>
        <p:nvPicPr>
          <p:cNvPr id="1588" name="condiment.png" descr="condiment.png"/>
          <p:cNvPicPr>
            <a:picLocks noChangeAspect="1"/>
          </p:cNvPicPr>
          <p:nvPr/>
        </p:nvPicPr>
        <p:blipFill>
          <a:blip r:embed="rId8">
            <a:extLst/>
          </a:blip>
          <a:stretch>
            <a:fillRect/>
          </a:stretch>
        </p:blipFill>
        <p:spPr>
          <a:xfrm>
            <a:off x="18064435" y="3905800"/>
            <a:ext cx="1323635" cy="1323636"/>
          </a:xfrm>
          <a:prstGeom prst="rect">
            <a:avLst/>
          </a:prstGeom>
          <a:ln w="12700">
            <a:miter lim="400000"/>
          </a:ln>
        </p:spPr>
      </p:pic>
      <p:sp>
        <p:nvSpPr>
          <p:cNvPr id="1589" name="Rectangle"/>
          <p:cNvSpPr/>
          <p:nvPr/>
        </p:nvSpPr>
        <p:spPr>
          <a:xfrm>
            <a:off x="16335151" y="3603167"/>
            <a:ext cx="3423370" cy="5551457"/>
          </a:xfrm>
          <a:prstGeom prst="rect">
            <a:avLst/>
          </a:prstGeom>
          <a:ln w="25400">
            <a:solidFill>
              <a:srgbClr val="000000"/>
            </a:solidFill>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590" name="Grill Seasoning…"/>
          <p:cNvSpPr txBox="1"/>
          <p:nvPr/>
        </p:nvSpPr>
        <p:spPr>
          <a:xfrm>
            <a:off x="16509371" y="5706798"/>
            <a:ext cx="2734235" cy="3016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r">
              <a:defRPr>
                <a:solidFill>
                  <a:srgbClr val="000000"/>
                </a:solidFill>
              </a:defRPr>
            </a:pPr>
            <a:r>
              <a:t>Grill Seasoning</a:t>
            </a:r>
          </a:p>
          <a:p>
            <a:pPr algn="r">
              <a:defRPr>
                <a:solidFill>
                  <a:srgbClr val="000000"/>
                </a:solidFill>
              </a:defRPr>
            </a:pPr>
            <a:r>
              <a:t>Salt</a:t>
            </a:r>
          </a:p>
          <a:p>
            <a:pPr algn="r">
              <a:defRPr>
                <a:solidFill>
                  <a:srgbClr val="000000"/>
                </a:solidFill>
              </a:defRPr>
            </a:pPr>
            <a:r>
              <a:t>Pepper</a:t>
            </a:r>
          </a:p>
          <a:p>
            <a:pPr algn="r">
              <a:defRPr>
                <a:solidFill>
                  <a:srgbClr val="000000"/>
                </a:solidFill>
              </a:defRPr>
            </a:pPr>
            <a:r>
              <a:t>Cottonseed oil</a:t>
            </a:r>
          </a:p>
          <a:p>
            <a:pPr algn="r">
              <a:defRPr>
                <a:solidFill>
                  <a:srgbClr val="000000"/>
                </a:solidFill>
              </a:defRPr>
            </a:pPr>
            <a:r>
              <a:t>Soybean oil</a:t>
            </a:r>
          </a:p>
          <a:p>
            <a:pPr algn="r">
              <a:defRPr>
                <a:solidFill>
                  <a:srgbClr val="000000"/>
                </a:solidFill>
              </a:defRPr>
            </a:pPr>
            <a:r>
              <a:t>And many more…</a:t>
            </a:r>
          </a:p>
        </p:txBody>
      </p:sp>
      <p:pic>
        <p:nvPicPr>
          <p:cNvPr id="1591" name="lettuce.png" descr="lettuce.png"/>
          <p:cNvPicPr>
            <a:picLocks noChangeAspect="1"/>
          </p:cNvPicPr>
          <p:nvPr/>
        </p:nvPicPr>
        <p:blipFill>
          <a:blip r:embed="rId9">
            <a:extLst/>
          </a:blip>
          <a:stretch>
            <a:fillRect/>
          </a:stretch>
        </p:blipFill>
        <p:spPr>
          <a:xfrm>
            <a:off x="13533101" y="10162849"/>
            <a:ext cx="1707248" cy="1707249"/>
          </a:xfrm>
          <a:prstGeom prst="rect">
            <a:avLst/>
          </a:prstGeom>
          <a:ln w="12700">
            <a:miter lim="400000"/>
          </a:ln>
        </p:spPr>
      </p:pic>
      <p:pic>
        <p:nvPicPr>
          <p:cNvPr id="1592" name="tomato.png" descr="tomato.png"/>
          <p:cNvPicPr>
            <a:picLocks noChangeAspect="1"/>
          </p:cNvPicPr>
          <p:nvPr/>
        </p:nvPicPr>
        <p:blipFill>
          <a:blip r:embed="rId10">
            <a:extLst/>
          </a:blip>
          <a:stretch>
            <a:fillRect/>
          </a:stretch>
        </p:blipFill>
        <p:spPr>
          <a:xfrm>
            <a:off x="16294031" y="9907815"/>
            <a:ext cx="2217316" cy="2217316"/>
          </a:xfrm>
          <a:prstGeom prst="rect">
            <a:avLst/>
          </a:prstGeom>
          <a:ln w="12700">
            <a:miter lim="400000"/>
          </a:ln>
        </p:spPr>
      </p:pic>
      <p:pic>
        <p:nvPicPr>
          <p:cNvPr id="1593" name="onion.png" descr="onion.png"/>
          <p:cNvPicPr>
            <a:picLocks noChangeAspect="1"/>
          </p:cNvPicPr>
          <p:nvPr/>
        </p:nvPicPr>
        <p:blipFill>
          <a:blip r:embed="rId11">
            <a:extLst/>
          </a:blip>
          <a:stretch>
            <a:fillRect/>
          </a:stretch>
        </p:blipFill>
        <p:spPr>
          <a:xfrm>
            <a:off x="19210439" y="10162849"/>
            <a:ext cx="1707249" cy="1707249"/>
          </a:xfrm>
          <a:prstGeom prst="rect">
            <a:avLst/>
          </a:prstGeom>
          <a:ln w="12700">
            <a:miter lim="400000"/>
          </a:ln>
        </p:spPr>
      </p:pic>
      <p:pic>
        <p:nvPicPr>
          <p:cNvPr id="1594" name="chicken.png" descr="chicken.png"/>
          <p:cNvPicPr>
            <a:picLocks noChangeAspect="1"/>
          </p:cNvPicPr>
          <p:nvPr/>
        </p:nvPicPr>
        <p:blipFill>
          <a:blip r:embed="rId12">
            <a:extLst/>
          </a:blip>
          <a:stretch>
            <a:fillRect/>
          </a:stretch>
        </p:blipFill>
        <p:spPr>
          <a:xfrm>
            <a:off x="21829070" y="10219193"/>
            <a:ext cx="1594560" cy="1594560"/>
          </a:xfrm>
          <a:prstGeom prst="rect">
            <a:avLst/>
          </a:prstGeom>
          <a:ln w="12700">
            <a:miter lim="400000"/>
          </a:ln>
        </p:spPr>
      </p:pic>
      <p:sp>
        <p:nvSpPr>
          <p:cNvPr id="1595" name="Lettuce"/>
          <p:cNvSpPr txBox="1"/>
          <p:nvPr/>
        </p:nvSpPr>
        <p:spPr>
          <a:xfrm>
            <a:off x="13754429" y="12251764"/>
            <a:ext cx="1264591"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a:solidFill>
                  <a:srgbClr val="000000"/>
                </a:solidFill>
              </a:defRPr>
            </a:lvl1pPr>
          </a:lstStyle>
          <a:p>
            <a:r>
              <a:t>Lettuce</a:t>
            </a:r>
          </a:p>
        </p:txBody>
      </p:sp>
      <p:sp>
        <p:nvSpPr>
          <p:cNvPr id="1596" name="Tomato"/>
          <p:cNvSpPr txBox="1"/>
          <p:nvPr/>
        </p:nvSpPr>
        <p:spPr>
          <a:xfrm>
            <a:off x="16918656" y="12251764"/>
            <a:ext cx="1252576"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a:solidFill>
                  <a:srgbClr val="000000"/>
                </a:solidFill>
              </a:defRPr>
            </a:lvl1pPr>
          </a:lstStyle>
          <a:p>
            <a:r>
              <a:t>Tomato</a:t>
            </a:r>
          </a:p>
        </p:txBody>
      </p:sp>
      <p:sp>
        <p:nvSpPr>
          <p:cNvPr id="1597" name="Onion"/>
          <p:cNvSpPr txBox="1"/>
          <p:nvPr/>
        </p:nvSpPr>
        <p:spPr>
          <a:xfrm>
            <a:off x="19543807" y="12251764"/>
            <a:ext cx="1040512"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a:solidFill>
                  <a:srgbClr val="000000"/>
                </a:solidFill>
              </a:defRPr>
            </a:lvl1pPr>
          </a:lstStyle>
          <a:p>
            <a:r>
              <a:t>Onion</a:t>
            </a:r>
          </a:p>
        </p:txBody>
      </p:sp>
      <p:sp>
        <p:nvSpPr>
          <p:cNvPr id="1598" name="Chicken"/>
          <p:cNvSpPr txBox="1"/>
          <p:nvPr/>
        </p:nvSpPr>
        <p:spPr>
          <a:xfrm>
            <a:off x="21956895" y="12251764"/>
            <a:ext cx="1338911"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a:solidFill>
                  <a:srgbClr val="000000"/>
                </a:solidFill>
              </a:defRPr>
            </a:lvl1pPr>
          </a:lstStyle>
          <a:p>
            <a:r>
              <a:t>Chicken</a:t>
            </a:r>
          </a:p>
        </p:txBody>
      </p:sp>
      <p:sp>
        <p:nvSpPr>
          <p:cNvPr id="1599" name="Rectangle"/>
          <p:cNvSpPr/>
          <p:nvPr/>
        </p:nvSpPr>
        <p:spPr>
          <a:xfrm>
            <a:off x="13645742" y="9847853"/>
            <a:ext cx="10269943" cy="3096120"/>
          </a:xfrm>
          <a:prstGeom prst="rect">
            <a:avLst/>
          </a:prstGeom>
          <a:ln w="25400">
            <a:solidFill>
              <a:srgbClr val="000000"/>
            </a:solidFill>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600" name="AND MANY MORE DEPENDING ON THE BURGER…"/>
          <p:cNvSpPr txBox="1"/>
          <p:nvPr/>
        </p:nvSpPr>
        <p:spPr>
          <a:xfrm>
            <a:off x="16306133" y="13134277"/>
            <a:ext cx="7843622"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latin typeface="Montserrat SemiBold"/>
                <a:ea typeface="Montserrat SemiBold"/>
                <a:cs typeface="Montserrat SemiBold"/>
                <a:sym typeface="Montserrat SemiBold"/>
              </a:defRPr>
            </a:lvl1pPr>
          </a:lstStyle>
          <a:p>
            <a:r>
              <a:t>AND MANY MORE DEPENDING ON THE BURGER…</a:t>
            </a:r>
          </a:p>
        </p:txBody>
      </p:sp>
      <p:sp>
        <p:nvSpPr>
          <p:cNvPr id="1601" name="Source: National Centre For Food Protection and Defence"/>
          <p:cNvSpPr txBox="1"/>
          <p:nvPr/>
        </p:nvSpPr>
        <p:spPr>
          <a:xfrm>
            <a:off x="9855672" y="9489081"/>
            <a:ext cx="4856836"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spc="60">
                <a:solidFill>
                  <a:srgbClr val="000000"/>
                </a:solidFill>
              </a:defRPr>
            </a:lvl1pPr>
          </a:lstStyle>
          <a:p>
            <a:r>
              <a:t>Source: National Centre For Food Protection and Defence</a:t>
            </a:r>
          </a:p>
        </p:txBody>
      </p:sp>
      <p:sp>
        <p:nvSpPr>
          <p:cNvPr id="1602" name="AMIFOST-2018"/>
          <p:cNvSpPr txBox="1"/>
          <p:nvPr/>
        </p:nvSpPr>
        <p:spPr>
          <a:xfrm>
            <a:off x="21385011" y="271489"/>
            <a:ext cx="2482678"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spc="150">
                <a:solidFill>
                  <a:schemeClr val="accent4">
                    <a:hueOff val="102361"/>
                    <a:satOff val="14118"/>
                    <a:lumOff val="10675"/>
                  </a:schemeClr>
                </a:solidFill>
                <a:latin typeface="Impact"/>
                <a:ea typeface="Impact"/>
                <a:cs typeface="Impact"/>
                <a:sym typeface="Impact"/>
              </a:defRPr>
            </a:lvl1pPr>
          </a:lstStyle>
          <a:p>
            <a:r>
              <a:t>AMIFOST-2018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74"/>
                                        </p:tgtEl>
                                        <p:attrNameLst>
                                          <p:attrName>style.visibility</p:attrName>
                                        </p:attrNameLst>
                                      </p:cBhvr>
                                      <p:to>
                                        <p:strVal val="visible"/>
                                      </p:to>
                                    </p:set>
                                    <p:animEffect transition="in" filter="dissolve">
                                      <p:cBhvr>
                                        <p:cTn id="7" dur="500"/>
                                        <p:tgtEl>
                                          <p:spTgt spid="157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75"/>
                                        </p:tgtEl>
                                        <p:attrNameLst>
                                          <p:attrName>style.visibility</p:attrName>
                                        </p:attrNameLst>
                                      </p:cBhvr>
                                      <p:to>
                                        <p:strVal val="visible"/>
                                      </p:to>
                                    </p:set>
                                    <p:animEffect transition="in" filter="dissolve">
                                      <p:cBhvr>
                                        <p:cTn id="10" dur="500"/>
                                        <p:tgtEl>
                                          <p:spTgt spid="157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77"/>
                                        </p:tgtEl>
                                        <p:attrNameLst>
                                          <p:attrName>style.visibility</p:attrName>
                                        </p:attrNameLst>
                                      </p:cBhvr>
                                      <p:to>
                                        <p:strVal val="visible"/>
                                      </p:to>
                                    </p:set>
                                    <p:animEffect transition="in" filter="dissolve">
                                      <p:cBhvr>
                                        <p:cTn id="13" dur="500"/>
                                        <p:tgtEl>
                                          <p:spTgt spid="1577"/>
                                        </p:tgtEl>
                                      </p:cBhvr>
                                    </p:animEffect>
                                  </p:childTnLst>
                                </p:cTn>
                              </p:par>
                              <p:par>
                                <p:cTn id="14" presetID="9" presetClass="entr" presetSubtype="0" fill="hold" nodeType="withEffect">
                                  <p:stCondLst>
                                    <p:cond delay="0"/>
                                  </p:stCondLst>
                                  <p:childTnLst>
                                    <p:set>
                                      <p:cBhvr>
                                        <p:cTn id="15" dur="1" fill="hold">
                                          <p:stCondLst>
                                            <p:cond delay="0"/>
                                          </p:stCondLst>
                                        </p:cTn>
                                        <p:tgtEl>
                                          <p:spTgt spid="1582"/>
                                        </p:tgtEl>
                                        <p:attrNameLst>
                                          <p:attrName>style.visibility</p:attrName>
                                        </p:attrNameLst>
                                      </p:cBhvr>
                                      <p:to>
                                        <p:strVal val="visible"/>
                                      </p:to>
                                    </p:set>
                                    <p:animEffect transition="in" filter="dissolve">
                                      <p:cBhvr>
                                        <p:cTn id="16" dur="500"/>
                                        <p:tgtEl>
                                          <p:spTgt spid="158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584"/>
                                        </p:tgtEl>
                                        <p:attrNameLst>
                                          <p:attrName>style.visibility</p:attrName>
                                        </p:attrNameLst>
                                      </p:cBhvr>
                                      <p:to>
                                        <p:strVal val="visible"/>
                                      </p:to>
                                    </p:set>
                                    <p:animEffect transition="in" filter="dissolve">
                                      <p:cBhvr>
                                        <p:cTn id="19" dur="500"/>
                                        <p:tgtEl>
                                          <p:spTgt spid="1584"/>
                                        </p:tgtEl>
                                      </p:cBhvr>
                                    </p:animEffect>
                                  </p:childTnLst>
                                </p:cTn>
                              </p:par>
                              <p:par>
                                <p:cTn id="20" presetID="9" presetClass="entr" presetSubtype="0" fill="hold" nodeType="withEffect">
                                  <p:stCondLst>
                                    <p:cond delay="0"/>
                                  </p:stCondLst>
                                  <p:childTnLst>
                                    <p:set>
                                      <p:cBhvr>
                                        <p:cTn id="21" dur="1" fill="hold">
                                          <p:stCondLst>
                                            <p:cond delay="0"/>
                                          </p:stCondLst>
                                        </p:cTn>
                                        <p:tgtEl>
                                          <p:spTgt spid="1579"/>
                                        </p:tgtEl>
                                        <p:attrNameLst>
                                          <p:attrName>style.visibility</p:attrName>
                                        </p:attrNameLst>
                                      </p:cBhvr>
                                      <p:to>
                                        <p:strVal val="visible"/>
                                      </p:to>
                                    </p:set>
                                    <p:animEffect transition="in" filter="dissolve">
                                      <p:cBhvr>
                                        <p:cTn id="22" dur="500"/>
                                        <p:tgtEl>
                                          <p:spTgt spid="157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580"/>
                                        </p:tgtEl>
                                        <p:attrNameLst>
                                          <p:attrName>style.visibility</p:attrName>
                                        </p:attrNameLst>
                                      </p:cBhvr>
                                      <p:to>
                                        <p:strVal val="visible"/>
                                      </p:to>
                                    </p:set>
                                    <p:animEffect transition="in" filter="dissolve">
                                      <p:cBhvr>
                                        <p:cTn id="25" dur="500"/>
                                        <p:tgtEl>
                                          <p:spTgt spid="158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581"/>
                                        </p:tgtEl>
                                        <p:attrNameLst>
                                          <p:attrName>style.visibility</p:attrName>
                                        </p:attrNameLst>
                                      </p:cBhvr>
                                      <p:to>
                                        <p:strVal val="visible"/>
                                      </p:to>
                                    </p:set>
                                    <p:animEffect transition="in" filter="dissolve">
                                      <p:cBhvr>
                                        <p:cTn id="28" dur="500"/>
                                        <p:tgtEl>
                                          <p:spTgt spid="158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583"/>
                                        </p:tgtEl>
                                        <p:attrNameLst>
                                          <p:attrName>style.visibility</p:attrName>
                                        </p:attrNameLst>
                                      </p:cBhvr>
                                      <p:to>
                                        <p:strVal val="visible"/>
                                      </p:to>
                                    </p:set>
                                    <p:animEffect transition="in" filter="dissolve">
                                      <p:cBhvr>
                                        <p:cTn id="31" dur="500"/>
                                        <p:tgtEl>
                                          <p:spTgt spid="158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85"/>
                                        </p:tgtEl>
                                        <p:attrNameLst>
                                          <p:attrName>style.visibility</p:attrName>
                                        </p:attrNameLst>
                                      </p:cBhvr>
                                      <p:to>
                                        <p:strVal val="visible"/>
                                      </p:to>
                                    </p:set>
                                    <p:animEffect transition="in" filter="dissolve">
                                      <p:cBhvr>
                                        <p:cTn id="34" dur="500"/>
                                        <p:tgtEl>
                                          <p:spTgt spid="158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586"/>
                                        </p:tgtEl>
                                        <p:attrNameLst>
                                          <p:attrName>style.visibility</p:attrName>
                                        </p:attrNameLst>
                                      </p:cBhvr>
                                      <p:to>
                                        <p:strVal val="visible"/>
                                      </p:to>
                                    </p:set>
                                    <p:animEffect transition="in" filter="dissolve">
                                      <p:cBhvr>
                                        <p:cTn id="37" dur="500"/>
                                        <p:tgtEl>
                                          <p:spTgt spid="158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87"/>
                                        </p:tgtEl>
                                        <p:attrNameLst>
                                          <p:attrName>style.visibility</p:attrName>
                                        </p:attrNameLst>
                                      </p:cBhvr>
                                      <p:to>
                                        <p:strVal val="visible"/>
                                      </p:to>
                                    </p:set>
                                    <p:animEffect transition="in" filter="dissolve">
                                      <p:cBhvr>
                                        <p:cTn id="40" dur="500"/>
                                        <p:tgtEl>
                                          <p:spTgt spid="1587"/>
                                        </p:tgtEl>
                                      </p:cBhvr>
                                    </p:animEffect>
                                  </p:childTnLst>
                                </p:cTn>
                              </p:par>
                              <p:par>
                                <p:cTn id="41" presetID="9" presetClass="entr" presetSubtype="0" fill="hold" nodeType="withEffect">
                                  <p:stCondLst>
                                    <p:cond delay="0"/>
                                  </p:stCondLst>
                                  <p:childTnLst>
                                    <p:set>
                                      <p:cBhvr>
                                        <p:cTn id="42" dur="1" fill="hold">
                                          <p:stCondLst>
                                            <p:cond delay="0"/>
                                          </p:stCondLst>
                                        </p:cTn>
                                        <p:tgtEl>
                                          <p:spTgt spid="1591"/>
                                        </p:tgtEl>
                                        <p:attrNameLst>
                                          <p:attrName>style.visibility</p:attrName>
                                        </p:attrNameLst>
                                      </p:cBhvr>
                                      <p:to>
                                        <p:strVal val="visible"/>
                                      </p:to>
                                    </p:set>
                                    <p:animEffect transition="in" filter="dissolve">
                                      <p:cBhvr>
                                        <p:cTn id="43" dur="500"/>
                                        <p:tgtEl>
                                          <p:spTgt spid="1591"/>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595"/>
                                        </p:tgtEl>
                                        <p:attrNameLst>
                                          <p:attrName>style.visibility</p:attrName>
                                        </p:attrNameLst>
                                      </p:cBhvr>
                                      <p:to>
                                        <p:strVal val="visible"/>
                                      </p:to>
                                    </p:set>
                                    <p:animEffect transition="in" filter="dissolve">
                                      <p:cBhvr>
                                        <p:cTn id="46" dur="500"/>
                                        <p:tgtEl>
                                          <p:spTgt spid="1595"/>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596"/>
                                        </p:tgtEl>
                                        <p:attrNameLst>
                                          <p:attrName>style.visibility</p:attrName>
                                        </p:attrNameLst>
                                      </p:cBhvr>
                                      <p:to>
                                        <p:strVal val="visible"/>
                                      </p:to>
                                    </p:set>
                                    <p:animEffect transition="in" filter="dissolve">
                                      <p:cBhvr>
                                        <p:cTn id="49" dur="500"/>
                                        <p:tgtEl>
                                          <p:spTgt spid="1596"/>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598"/>
                                        </p:tgtEl>
                                        <p:attrNameLst>
                                          <p:attrName>style.visibility</p:attrName>
                                        </p:attrNameLst>
                                      </p:cBhvr>
                                      <p:to>
                                        <p:strVal val="visible"/>
                                      </p:to>
                                    </p:set>
                                    <p:animEffect transition="in" filter="dissolve">
                                      <p:cBhvr>
                                        <p:cTn id="52" dur="500"/>
                                        <p:tgtEl>
                                          <p:spTgt spid="159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597"/>
                                        </p:tgtEl>
                                        <p:attrNameLst>
                                          <p:attrName>style.visibility</p:attrName>
                                        </p:attrNameLst>
                                      </p:cBhvr>
                                      <p:to>
                                        <p:strVal val="visible"/>
                                      </p:to>
                                    </p:set>
                                    <p:animEffect transition="in" filter="dissolve">
                                      <p:cBhvr>
                                        <p:cTn id="55" dur="500"/>
                                        <p:tgtEl>
                                          <p:spTgt spid="1597"/>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600"/>
                                        </p:tgtEl>
                                        <p:attrNameLst>
                                          <p:attrName>style.visibility</p:attrName>
                                        </p:attrNameLst>
                                      </p:cBhvr>
                                      <p:to>
                                        <p:strVal val="visible"/>
                                      </p:to>
                                    </p:set>
                                    <p:animEffect transition="in" filter="dissolve">
                                      <p:cBhvr>
                                        <p:cTn id="58" dur="500"/>
                                        <p:tgtEl>
                                          <p:spTgt spid="160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599"/>
                                        </p:tgtEl>
                                        <p:attrNameLst>
                                          <p:attrName>style.visibility</p:attrName>
                                        </p:attrNameLst>
                                      </p:cBhvr>
                                      <p:to>
                                        <p:strVal val="visible"/>
                                      </p:to>
                                    </p:set>
                                    <p:animEffect transition="in" filter="dissolve">
                                      <p:cBhvr>
                                        <p:cTn id="61" dur="500"/>
                                        <p:tgtEl>
                                          <p:spTgt spid="1599"/>
                                        </p:tgtEl>
                                      </p:cBhvr>
                                    </p:animEffect>
                                  </p:childTnLst>
                                </p:cTn>
                              </p:par>
                              <p:par>
                                <p:cTn id="62" presetID="9" presetClass="entr" presetSubtype="0" fill="hold" nodeType="withEffect">
                                  <p:stCondLst>
                                    <p:cond delay="0"/>
                                  </p:stCondLst>
                                  <p:childTnLst>
                                    <p:set>
                                      <p:cBhvr>
                                        <p:cTn id="63" dur="1" fill="hold">
                                          <p:stCondLst>
                                            <p:cond delay="0"/>
                                          </p:stCondLst>
                                        </p:cTn>
                                        <p:tgtEl>
                                          <p:spTgt spid="1592"/>
                                        </p:tgtEl>
                                        <p:attrNameLst>
                                          <p:attrName>style.visibility</p:attrName>
                                        </p:attrNameLst>
                                      </p:cBhvr>
                                      <p:to>
                                        <p:strVal val="visible"/>
                                      </p:to>
                                    </p:set>
                                    <p:animEffect transition="in" filter="dissolve">
                                      <p:cBhvr>
                                        <p:cTn id="64" dur="500"/>
                                        <p:tgtEl>
                                          <p:spTgt spid="1592"/>
                                        </p:tgtEl>
                                      </p:cBhvr>
                                    </p:animEffect>
                                  </p:childTnLst>
                                </p:cTn>
                              </p:par>
                              <p:par>
                                <p:cTn id="65" presetID="9" presetClass="entr" presetSubtype="0" fill="hold" nodeType="withEffect">
                                  <p:stCondLst>
                                    <p:cond delay="0"/>
                                  </p:stCondLst>
                                  <p:childTnLst>
                                    <p:set>
                                      <p:cBhvr>
                                        <p:cTn id="66" dur="1" fill="hold">
                                          <p:stCondLst>
                                            <p:cond delay="0"/>
                                          </p:stCondLst>
                                        </p:cTn>
                                        <p:tgtEl>
                                          <p:spTgt spid="1593"/>
                                        </p:tgtEl>
                                        <p:attrNameLst>
                                          <p:attrName>style.visibility</p:attrName>
                                        </p:attrNameLst>
                                      </p:cBhvr>
                                      <p:to>
                                        <p:strVal val="visible"/>
                                      </p:to>
                                    </p:set>
                                    <p:animEffect transition="in" filter="dissolve">
                                      <p:cBhvr>
                                        <p:cTn id="67" dur="500"/>
                                        <p:tgtEl>
                                          <p:spTgt spid="1593"/>
                                        </p:tgtEl>
                                      </p:cBhvr>
                                    </p:animEffect>
                                  </p:childTnLst>
                                </p:cTn>
                              </p:par>
                              <p:par>
                                <p:cTn id="68" presetID="9" presetClass="entr" presetSubtype="0" fill="hold" nodeType="withEffect">
                                  <p:stCondLst>
                                    <p:cond delay="0"/>
                                  </p:stCondLst>
                                  <p:childTnLst>
                                    <p:set>
                                      <p:cBhvr>
                                        <p:cTn id="69" dur="1" fill="hold">
                                          <p:stCondLst>
                                            <p:cond delay="0"/>
                                          </p:stCondLst>
                                        </p:cTn>
                                        <p:tgtEl>
                                          <p:spTgt spid="1594"/>
                                        </p:tgtEl>
                                        <p:attrNameLst>
                                          <p:attrName>style.visibility</p:attrName>
                                        </p:attrNameLst>
                                      </p:cBhvr>
                                      <p:to>
                                        <p:strVal val="visible"/>
                                      </p:to>
                                    </p:set>
                                    <p:animEffect transition="in" filter="dissolve">
                                      <p:cBhvr>
                                        <p:cTn id="70" dur="500"/>
                                        <p:tgtEl>
                                          <p:spTgt spid="159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578"/>
                                        </p:tgtEl>
                                        <p:attrNameLst>
                                          <p:attrName>style.visibility</p:attrName>
                                        </p:attrNameLst>
                                      </p:cBhvr>
                                      <p:to>
                                        <p:strVal val="visible"/>
                                      </p:to>
                                    </p:set>
                                    <p:animEffect transition="in" filter="dissolve">
                                      <p:cBhvr>
                                        <p:cTn id="73" dur="500"/>
                                        <p:tgtEl>
                                          <p:spTgt spid="157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590"/>
                                        </p:tgtEl>
                                        <p:attrNameLst>
                                          <p:attrName>style.visibility</p:attrName>
                                        </p:attrNameLst>
                                      </p:cBhvr>
                                      <p:to>
                                        <p:strVal val="visible"/>
                                      </p:to>
                                    </p:set>
                                    <p:animEffect transition="in" filter="dissolve">
                                      <p:cBhvr>
                                        <p:cTn id="76" dur="500"/>
                                        <p:tgtEl>
                                          <p:spTgt spid="1590"/>
                                        </p:tgtEl>
                                      </p:cBhvr>
                                    </p:animEffect>
                                  </p:childTnLst>
                                </p:cTn>
                              </p:par>
                              <p:par>
                                <p:cTn id="77" presetID="9" presetClass="entr" presetSubtype="0" fill="hold" nodeType="withEffect">
                                  <p:stCondLst>
                                    <p:cond delay="0"/>
                                  </p:stCondLst>
                                  <p:childTnLst>
                                    <p:set>
                                      <p:cBhvr>
                                        <p:cTn id="78" dur="1" fill="hold">
                                          <p:stCondLst>
                                            <p:cond delay="0"/>
                                          </p:stCondLst>
                                        </p:cTn>
                                        <p:tgtEl>
                                          <p:spTgt spid="1588"/>
                                        </p:tgtEl>
                                        <p:attrNameLst>
                                          <p:attrName>style.visibility</p:attrName>
                                        </p:attrNameLst>
                                      </p:cBhvr>
                                      <p:to>
                                        <p:strVal val="visible"/>
                                      </p:to>
                                    </p:set>
                                    <p:animEffect transition="in" filter="dissolve">
                                      <p:cBhvr>
                                        <p:cTn id="79" dur="500"/>
                                        <p:tgtEl>
                                          <p:spTgt spid="158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589"/>
                                        </p:tgtEl>
                                        <p:attrNameLst>
                                          <p:attrName>style.visibility</p:attrName>
                                        </p:attrNameLst>
                                      </p:cBhvr>
                                      <p:to>
                                        <p:strVal val="visible"/>
                                      </p:to>
                                    </p:set>
                                    <p:animEffect transition="in" filter="dissolve">
                                      <p:cBhvr>
                                        <p:cTn id="82" dur="500"/>
                                        <p:tgtEl>
                                          <p:spTgt spid="158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570"/>
                                        </p:tgtEl>
                                        <p:attrNameLst>
                                          <p:attrName>style.visibility</p:attrName>
                                        </p:attrNameLst>
                                      </p:cBhvr>
                                      <p:to>
                                        <p:strVal val="visible"/>
                                      </p:to>
                                    </p:set>
                                    <p:animEffect transition="in" filter="dissolve">
                                      <p:cBhvr>
                                        <p:cTn id="85" dur="500"/>
                                        <p:tgtEl>
                                          <p:spTgt spid="1570"/>
                                        </p:tgtEl>
                                      </p:cBhvr>
                                    </p:animEffect>
                                  </p:childTnLst>
                                </p:cTn>
                              </p:par>
                              <p:par>
                                <p:cTn id="86" presetID="9" presetClass="entr" presetSubtype="0" fill="hold" nodeType="withEffect">
                                  <p:stCondLst>
                                    <p:cond delay="0"/>
                                  </p:stCondLst>
                                  <p:childTnLst>
                                    <p:set>
                                      <p:cBhvr>
                                        <p:cTn id="87" dur="1" fill="hold">
                                          <p:stCondLst>
                                            <p:cond delay="0"/>
                                          </p:stCondLst>
                                        </p:cTn>
                                        <p:tgtEl>
                                          <p:spTgt spid="1576"/>
                                        </p:tgtEl>
                                        <p:attrNameLst>
                                          <p:attrName>style.visibility</p:attrName>
                                        </p:attrNameLst>
                                      </p:cBhvr>
                                      <p:to>
                                        <p:strVal val="visible"/>
                                      </p:to>
                                    </p:set>
                                    <p:animEffect transition="in" filter="dissolve">
                                      <p:cBhvr>
                                        <p:cTn id="88" dur="500"/>
                                        <p:tgtEl>
                                          <p:spTgt spid="1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0" grpId="0" animBg="1"/>
      <p:bldP spid="1575" grpId="0" animBg="1"/>
      <p:bldP spid="1577" grpId="0" animBg="1"/>
      <p:bldP spid="1578" grpId="0" animBg="1"/>
      <p:bldP spid="1580" grpId="0" animBg="1"/>
      <p:bldP spid="1581" grpId="0" animBg="1"/>
      <p:bldP spid="1583" grpId="0" animBg="1"/>
      <p:bldP spid="1584" grpId="0" animBg="1"/>
      <p:bldP spid="1585" grpId="0" animBg="1"/>
      <p:bldP spid="1586" grpId="0" animBg="1"/>
      <p:bldP spid="1587" grpId="0" animBg="1"/>
      <p:bldP spid="1589" grpId="0" animBg="1"/>
      <p:bldP spid="1590" grpId="0" animBg="1"/>
      <p:bldP spid="1595" grpId="0" animBg="1"/>
      <p:bldP spid="1596" grpId="0" animBg="1"/>
      <p:bldP spid="1597" grpId="0" animBg="1"/>
      <p:bldP spid="1598" grpId="0" animBg="1"/>
      <p:bldP spid="1599" grpId="0" animBg="1"/>
      <p:bldP spid="160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06" name="GLOBAL…"/>
          <p:cNvSpPr txBox="1">
            <a:spLocks noGrp="1"/>
          </p:cNvSpPr>
          <p:nvPr>
            <p:ph type="body" idx="18"/>
          </p:nvPr>
        </p:nvSpPr>
        <p:spPr>
          <a:xfrm>
            <a:off x="5562196" y="192476"/>
            <a:ext cx="13259609" cy="3235961"/>
          </a:xfrm>
          <a:prstGeom prst="rect">
            <a:avLst/>
          </a:prstGeom>
        </p:spPr>
        <p:txBody>
          <a:bodyPr/>
          <a:lstStyle/>
          <a:p>
            <a:pPr algn="ctr">
              <a:lnSpc>
                <a:spcPct val="80000"/>
              </a:lnSpc>
              <a:defRPr sz="10000" spc="0">
                <a:solidFill>
                  <a:srgbClr val="000000"/>
                </a:solidFill>
                <a:latin typeface="Playfair Display"/>
                <a:ea typeface="Playfair Display"/>
                <a:cs typeface="Playfair Display"/>
                <a:sym typeface="Playfair Display"/>
              </a:defRPr>
            </a:pPr>
            <a:r>
              <a:t>GLOBAL </a:t>
            </a:r>
          </a:p>
          <a:p>
            <a:pPr algn="ctr">
              <a:lnSpc>
                <a:spcPct val="80000"/>
              </a:lnSpc>
              <a:defRPr sz="5800" spc="0">
                <a:solidFill>
                  <a:schemeClr val="accent6">
                    <a:hueOff val="-194191"/>
                    <a:satOff val="-4488"/>
                    <a:lumOff val="-21153"/>
                  </a:schemeClr>
                </a:solidFill>
                <a:latin typeface="Playfair Display"/>
                <a:ea typeface="Playfair Display"/>
                <a:cs typeface="Playfair Display"/>
                <a:sym typeface="Playfair Display"/>
              </a:defRPr>
            </a:pPr>
            <a:r>
              <a:t>COMPLICATED FOOD SYSTEM</a:t>
            </a:r>
          </a:p>
        </p:txBody>
      </p:sp>
      <p:sp>
        <p:nvSpPr>
          <p:cNvPr id="1607" name="Line"/>
          <p:cNvSpPr>
            <a:spLocks noGrp="1"/>
          </p:cNvSpPr>
          <p:nvPr>
            <p:ph type="body" idx="21"/>
          </p:nvPr>
        </p:nvSpPr>
        <p:spPr>
          <a:xfrm>
            <a:off x="7301006" y="2667761"/>
            <a:ext cx="9781988" cy="1"/>
          </a:xfrm>
          <a:prstGeom prst="line">
            <a:avLst/>
          </a:prstGeom>
          <a:ln w="25400">
            <a:solidFill>
              <a:schemeClr val="accent5"/>
            </a:solidFill>
          </a:ln>
        </p:spPr>
        <p:txBody>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pic>
        <p:nvPicPr>
          <p:cNvPr id="1608" name="burger.png" descr="burger.png"/>
          <p:cNvPicPr>
            <a:picLocks noChangeAspect="1"/>
          </p:cNvPicPr>
          <p:nvPr/>
        </p:nvPicPr>
        <p:blipFill>
          <a:blip r:embed="rId3">
            <a:extLst/>
          </a:blip>
          <a:stretch>
            <a:fillRect/>
          </a:stretch>
        </p:blipFill>
        <p:spPr>
          <a:xfrm>
            <a:off x="9400259" y="3905800"/>
            <a:ext cx="5583482" cy="5583482"/>
          </a:xfrm>
          <a:prstGeom prst="rect">
            <a:avLst/>
          </a:prstGeom>
          <a:ln w="12700">
            <a:miter lim="400000"/>
          </a:ln>
        </p:spPr>
      </p:pic>
      <p:pic>
        <p:nvPicPr>
          <p:cNvPr id="1609" name="burger-bread.png" descr="burger-bread.png"/>
          <p:cNvPicPr>
            <a:picLocks noChangeAspect="1"/>
          </p:cNvPicPr>
          <p:nvPr/>
        </p:nvPicPr>
        <p:blipFill>
          <a:blip r:embed="rId4">
            <a:extLst/>
          </a:blip>
          <a:stretch>
            <a:fillRect/>
          </a:stretch>
        </p:blipFill>
        <p:spPr>
          <a:xfrm>
            <a:off x="599232" y="191795"/>
            <a:ext cx="1636523" cy="1636523"/>
          </a:xfrm>
          <a:prstGeom prst="rect">
            <a:avLst/>
          </a:prstGeom>
          <a:ln w="12700">
            <a:miter lim="400000"/>
          </a:ln>
        </p:spPr>
      </p:pic>
      <p:sp>
        <p:nvSpPr>
          <p:cNvPr id="1610" name="WHEAT GLUTEN…"/>
          <p:cNvSpPr txBox="1"/>
          <p:nvPr/>
        </p:nvSpPr>
        <p:spPr>
          <a:xfrm>
            <a:off x="676858" y="1921535"/>
            <a:ext cx="2749323" cy="867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u="sng">
                <a:solidFill>
                  <a:srgbClr val="000000"/>
                </a:solidFill>
                <a:latin typeface="Montserrat Bold"/>
                <a:ea typeface="Montserrat Bold"/>
                <a:cs typeface="Montserrat Bold"/>
                <a:sym typeface="Montserrat Bold"/>
              </a:defRPr>
            </a:pPr>
            <a:r>
              <a:t>WHEAT GLUTEN</a:t>
            </a:r>
          </a:p>
          <a:p>
            <a:pPr>
              <a:defRPr>
                <a:solidFill>
                  <a:srgbClr val="000000"/>
                </a:solidFill>
              </a:defRPr>
            </a:pPr>
            <a:r>
              <a:t>Australia</a:t>
            </a:r>
          </a:p>
          <a:p>
            <a:pPr>
              <a:defRPr>
                <a:solidFill>
                  <a:srgbClr val="000000"/>
                </a:solidFill>
              </a:defRPr>
            </a:pPr>
            <a:r>
              <a:t>Belgium</a:t>
            </a:r>
          </a:p>
          <a:p>
            <a:pPr>
              <a:defRPr>
                <a:solidFill>
                  <a:srgbClr val="000000"/>
                </a:solidFill>
              </a:defRPr>
            </a:pPr>
            <a:r>
              <a:t>Canada</a:t>
            </a:r>
          </a:p>
          <a:p>
            <a:pPr>
              <a:defRPr>
                <a:solidFill>
                  <a:srgbClr val="000000"/>
                </a:solidFill>
              </a:defRPr>
            </a:pPr>
            <a:r>
              <a:t>China</a:t>
            </a:r>
          </a:p>
          <a:p>
            <a:pPr>
              <a:defRPr>
                <a:solidFill>
                  <a:srgbClr val="000000"/>
                </a:solidFill>
              </a:defRPr>
            </a:pPr>
            <a:r>
              <a:t>Czech Republic</a:t>
            </a:r>
          </a:p>
          <a:p>
            <a:pPr>
              <a:defRPr>
                <a:solidFill>
                  <a:srgbClr val="000000"/>
                </a:solidFill>
              </a:defRPr>
            </a:pPr>
            <a:r>
              <a:t>France</a:t>
            </a:r>
          </a:p>
          <a:p>
            <a:pPr>
              <a:defRPr>
                <a:solidFill>
                  <a:srgbClr val="000000"/>
                </a:solidFill>
              </a:defRPr>
            </a:pPr>
            <a:r>
              <a:t>Germany</a:t>
            </a:r>
          </a:p>
          <a:p>
            <a:pPr>
              <a:defRPr>
                <a:solidFill>
                  <a:srgbClr val="000000"/>
                </a:solidFill>
              </a:defRPr>
            </a:pPr>
            <a:r>
              <a:t>India</a:t>
            </a:r>
          </a:p>
          <a:p>
            <a:pPr>
              <a:defRPr>
                <a:solidFill>
                  <a:srgbClr val="000000"/>
                </a:solidFill>
              </a:defRPr>
            </a:pPr>
            <a:r>
              <a:t>Lithuania</a:t>
            </a:r>
          </a:p>
          <a:p>
            <a:pPr>
              <a:defRPr>
                <a:solidFill>
                  <a:srgbClr val="000000"/>
                </a:solidFill>
              </a:defRPr>
            </a:pPr>
            <a:r>
              <a:t>Netherlands</a:t>
            </a:r>
          </a:p>
          <a:p>
            <a:pPr>
              <a:defRPr>
                <a:solidFill>
                  <a:srgbClr val="000000"/>
                </a:solidFill>
              </a:defRPr>
            </a:pPr>
            <a:r>
              <a:t>Poland</a:t>
            </a:r>
          </a:p>
          <a:p>
            <a:pPr>
              <a:defRPr>
                <a:solidFill>
                  <a:srgbClr val="000000"/>
                </a:solidFill>
              </a:defRPr>
            </a:pPr>
            <a:r>
              <a:t>Russia</a:t>
            </a:r>
          </a:p>
          <a:p>
            <a:pPr>
              <a:defRPr>
                <a:solidFill>
                  <a:srgbClr val="000000"/>
                </a:solidFill>
              </a:defRPr>
            </a:pPr>
            <a:r>
              <a:t>Switzerland</a:t>
            </a:r>
          </a:p>
          <a:p>
            <a:pPr>
              <a:defRPr>
                <a:solidFill>
                  <a:srgbClr val="000000"/>
                </a:solidFill>
              </a:defRPr>
            </a:pPr>
            <a:r>
              <a:t>Thailand</a:t>
            </a:r>
          </a:p>
          <a:p>
            <a:pPr>
              <a:defRPr>
                <a:solidFill>
                  <a:srgbClr val="000000"/>
                </a:solidFill>
              </a:defRPr>
            </a:pPr>
            <a:r>
              <a:t>U.K</a:t>
            </a:r>
          </a:p>
        </p:txBody>
      </p:sp>
      <p:sp>
        <p:nvSpPr>
          <p:cNvPr id="1611" name="Rectangle"/>
          <p:cNvSpPr/>
          <p:nvPr/>
        </p:nvSpPr>
        <p:spPr>
          <a:xfrm>
            <a:off x="571240" y="502056"/>
            <a:ext cx="3423370" cy="9577338"/>
          </a:xfrm>
          <a:prstGeom prst="rect">
            <a:avLst/>
          </a:prstGeom>
          <a:ln w="25400">
            <a:solidFill>
              <a:srgbClr val="000000"/>
            </a:solidFill>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612" name="Rectangle"/>
          <p:cNvSpPr/>
          <p:nvPr/>
        </p:nvSpPr>
        <p:spPr>
          <a:xfrm>
            <a:off x="4438559" y="3110614"/>
            <a:ext cx="3423369" cy="9801890"/>
          </a:xfrm>
          <a:prstGeom prst="rect">
            <a:avLst/>
          </a:prstGeom>
          <a:ln w="25400">
            <a:solidFill>
              <a:srgbClr val="000000"/>
            </a:solidFill>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613" name="Tomatoes…"/>
          <p:cNvSpPr txBox="1"/>
          <p:nvPr/>
        </p:nvSpPr>
        <p:spPr>
          <a:xfrm>
            <a:off x="4676035" y="5125473"/>
            <a:ext cx="2443659" cy="8159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u="sng">
                <a:solidFill>
                  <a:srgbClr val="000000"/>
                </a:solidFill>
                <a:latin typeface="Montserrat Bold"/>
                <a:ea typeface="Montserrat Bold"/>
                <a:cs typeface="Montserrat Bold"/>
                <a:sym typeface="Montserrat Bold"/>
              </a:defRPr>
            </a:pPr>
            <a:r>
              <a:t>Tomatoes</a:t>
            </a:r>
          </a:p>
          <a:p>
            <a:pPr>
              <a:defRPr>
                <a:solidFill>
                  <a:srgbClr val="000000"/>
                </a:solidFill>
              </a:defRPr>
            </a:pPr>
            <a:r>
              <a:t>Belgium</a:t>
            </a:r>
          </a:p>
          <a:p>
            <a:pPr>
              <a:defRPr>
                <a:solidFill>
                  <a:srgbClr val="000000"/>
                </a:solidFill>
              </a:defRPr>
            </a:pPr>
            <a:r>
              <a:t>Canada</a:t>
            </a:r>
          </a:p>
          <a:p>
            <a:pPr>
              <a:defRPr>
                <a:solidFill>
                  <a:srgbClr val="000000"/>
                </a:solidFill>
              </a:defRPr>
            </a:pPr>
            <a:r>
              <a:t>Colombia</a:t>
            </a:r>
          </a:p>
          <a:p>
            <a:pPr>
              <a:defRPr>
                <a:solidFill>
                  <a:srgbClr val="000000"/>
                </a:solidFill>
              </a:defRPr>
            </a:pPr>
            <a:r>
              <a:t>Costa Rica</a:t>
            </a:r>
          </a:p>
          <a:p>
            <a:pPr>
              <a:defRPr>
                <a:solidFill>
                  <a:srgbClr val="000000"/>
                </a:solidFill>
              </a:defRPr>
            </a:pPr>
            <a:r>
              <a:t>Dom. Republic</a:t>
            </a:r>
          </a:p>
          <a:p>
            <a:pPr>
              <a:defRPr>
                <a:solidFill>
                  <a:srgbClr val="000000"/>
                </a:solidFill>
              </a:defRPr>
            </a:pPr>
            <a:r>
              <a:t>Guatemala</a:t>
            </a:r>
          </a:p>
          <a:p>
            <a:pPr>
              <a:defRPr>
                <a:solidFill>
                  <a:srgbClr val="000000"/>
                </a:solidFill>
              </a:defRPr>
            </a:pPr>
            <a:r>
              <a:t>India</a:t>
            </a:r>
          </a:p>
          <a:p>
            <a:pPr>
              <a:defRPr>
                <a:solidFill>
                  <a:srgbClr val="000000"/>
                </a:solidFill>
              </a:defRPr>
            </a:pPr>
            <a:r>
              <a:t>Israel</a:t>
            </a:r>
          </a:p>
          <a:p>
            <a:pPr>
              <a:defRPr>
                <a:solidFill>
                  <a:srgbClr val="000000"/>
                </a:solidFill>
              </a:defRPr>
            </a:pPr>
            <a:r>
              <a:t>Morocco</a:t>
            </a:r>
          </a:p>
          <a:p>
            <a:pPr>
              <a:defRPr>
                <a:solidFill>
                  <a:srgbClr val="000000"/>
                </a:solidFill>
              </a:defRPr>
            </a:pPr>
            <a:r>
              <a:t>Mexico</a:t>
            </a:r>
          </a:p>
          <a:p>
            <a:pPr>
              <a:defRPr>
                <a:solidFill>
                  <a:srgbClr val="000000"/>
                </a:solidFill>
              </a:defRPr>
            </a:pPr>
            <a:r>
              <a:t>Netherlands</a:t>
            </a:r>
          </a:p>
          <a:p>
            <a:pPr>
              <a:defRPr>
                <a:solidFill>
                  <a:srgbClr val="000000"/>
                </a:solidFill>
              </a:defRPr>
            </a:pPr>
            <a:r>
              <a:t>New Zealand</a:t>
            </a:r>
          </a:p>
          <a:p>
            <a:pPr>
              <a:defRPr>
                <a:solidFill>
                  <a:srgbClr val="000000"/>
                </a:solidFill>
              </a:defRPr>
            </a:pPr>
            <a:r>
              <a:t>Poland</a:t>
            </a:r>
          </a:p>
          <a:p>
            <a:pPr>
              <a:defRPr>
                <a:solidFill>
                  <a:srgbClr val="000000"/>
                </a:solidFill>
              </a:defRPr>
            </a:pPr>
            <a:r>
              <a:t>Spain</a:t>
            </a:r>
          </a:p>
        </p:txBody>
      </p:sp>
      <p:sp>
        <p:nvSpPr>
          <p:cNvPr id="1614" name="Rectangle"/>
          <p:cNvSpPr/>
          <p:nvPr/>
        </p:nvSpPr>
        <p:spPr>
          <a:xfrm>
            <a:off x="16335151" y="3603167"/>
            <a:ext cx="7546842" cy="9356380"/>
          </a:xfrm>
          <a:prstGeom prst="rect">
            <a:avLst/>
          </a:prstGeom>
          <a:ln w="25400">
            <a:solidFill>
              <a:srgbClr val="000000"/>
            </a:solidFill>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615" name="Vinegar…"/>
          <p:cNvSpPr txBox="1"/>
          <p:nvPr/>
        </p:nvSpPr>
        <p:spPr>
          <a:xfrm>
            <a:off x="16754455" y="3687132"/>
            <a:ext cx="2443659" cy="9188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r">
              <a:defRPr u="sng">
                <a:solidFill>
                  <a:srgbClr val="000000"/>
                </a:solidFill>
                <a:latin typeface="Montserrat Bold"/>
                <a:ea typeface="Montserrat Bold"/>
                <a:cs typeface="Montserrat Bold"/>
                <a:sym typeface="Montserrat Bold"/>
              </a:defRPr>
            </a:pPr>
            <a:r>
              <a:t>Vinegar</a:t>
            </a:r>
          </a:p>
          <a:p>
            <a:pPr algn="r">
              <a:defRPr>
                <a:solidFill>
                  <a:srgbClr val="000000"/>
                </a:solidFill>
              </a:defRPr>
            </a:pPr>
            <a:r>
              <a:t>Argentina</a:t>
            </a:r>
          </a:p>
          <a:p>
            <a:pPr algn="r">
              <a:defRPr>
                <a:solidFill>
                  <a:srgbClr val="000000"/>
                </a:solidFill>
              </a:defRPr>
            </a:pPr>
            <a:r>
              <a:t>Australia</a:t>
            </a:r>
          </a:p>
          <a:p>
            <a:pPr algn="r">
              <a:defRPr>
                <a:solidFill>
                  <a:srgbClr val="000000"/>
                </a:solidFill>
              </a:defRPr>
            </a:pPr>
            <a:r>
              <a:t>Austria</a:t>
            </a:r>
          </a:p>
          <a:p>
            <a:pPr algn="r">
              <a:defRPr>
                <a:solidFill>
                  <a:srgbClr val="000000"/>
                </a:solidFill>
              </a:defRPr>
            </a:pPr>
            <a:r>
              <a:t>Belgium</a:t>
            </a:r>
          </a:p>
          <a:p>
            <a:pPr algn="r">
              <a:defRPr>
                <a:solidFill>
                  <a:srgbClr val="000000"/>
                </a:solidFill>
              </a:defRPr>
            </a:pPr>
            <a:r>
              <a:t>Brazil</a:t>
            </a:r>
          </a:p>
          <a:p>
            <a:pPr algn="r">
              <a:defRPr>
                <a:solidFill>
                  <a:srgbClr val="000000"/>
                </a:solidFill>
              </a:defRPr>
            </a:pPr>
            <a:r>
              <a:t>Canada</a:t>
            </a:r>
          </a:p>
          <a:p>
            <a:pPr algn="r">
              <a:defRPr>
                <a:solidFill>
                  <a:srgbClr val="000000"/>
                </a:solidFill>
              </a:defRPr>
            </a:pPr>
            <a:r>
              <a:t>China</a:t>
            </a:r>
          </a:p>
          <a:p>
            <a:pPr algn="r">
              <a:defRPr>
                <a:solidFill>
                  <a:srgbClr val="000000"/>
                </a:solidFill>
              </a:defRPr>
            </a:pPr>
            <a:r>
              <a:t>Chile</a:t>
            </a:r>
          </a:p>
          <a:p>
            <a:pPr algn="r">
              <a:defRPr>
                <a:solidFill>
                  <a:srgbClr val="000000"/>
                </a:solidFill>
              </a:defRPr>
            </a:pPr>
            <a:r>
              <a:t>Colombia</a:t>
            </a:r>
          </a:p>
          <a:p>
            <a:pPr algn="r">
              <a:defRPr>
                <a:solidFill>
                  <a:srgbClr val="000000"/>
                </a:solidFill>
              </a:defRPr>
            </a:pPr>
            <a:r>
              <a:t>Denmark</a:t>
            </a:r>
          </a:p>
          <a:p>
            <a:pPr algn="r">
              <a:defRPr>
                <a:solidFill>
                  <a:srgbClr val="000000"/>
                </a:solidFill>
              </a:defRPr>
            </a:pPr>
            <a:r>
              <a:t>Dom. Republic</a:t>
            </a:r>
          </a:p>
          <a:p>
            <a:pPr algn="r">
              <a:defRPr>
                <a:solidFill>
                  <a:srgbClr val="000000"/>
                </a:solidFill>
              </a:defRPr>
            </a:pPr>
            <a:r>
              <a:t>France</a:t>
            </a:r>
          </a:p>
          <a:p>
            <a:pPr algn="r">
              <a:defRPr>
                <a:solidFill>
                  <a:srgbClr val="000000"/>
                </a:solidFill>
              </a:defRPr>
            </a:pPr>
            <a:r>
              <a:t>Germany</a:t>
            </a:r>
          </a:p>
          <a:p>
            <a:pPr algn="r">
              <a:defRPr>
                <a:solidFill>
                  <a:srgbClr val="000000"/>
                </a:solidFill>
              </a:defRPr>
            </a:pPr>
            <a:r>
              <a:t>Greece</a:t>
            </a:r>
          </a:p>
          <a:p>
            <a:pPr algn="r">
              <a:defRPr>
                <a:solidFill>
                  <a:srgbClr val="000000"/>
                </a:solidFill>
              </a:defRPr>
            </a:pPr>
            <a:r>
              <a:t>Hong Kong</a:t>
            </a:r>
          </a:p>
          <a:p>
            <a:pPr algn="r">
              <a:defRPr>
                <a:solidFill>
                  <a:srgbClr val="000000"/>
                </a:solidFill>
              </a:defRPr>
            </a:pPr>
            <a:r>
              <a:t>Israel</a:t>
            </a:r>
          </a:p>
          <a:p>
            <a:pPr algn="r">
              <a:defRPr>
                <a:solidFill>
                  <a:srgbClr val="000000"/>
                </a:solidFill>
              </a:defRPr>
            </a:pPr>
            <a:r>
              <a:t>Italy</a:t>
            </a:r>
          </a:p>
        </p:txBody>
      </p:sp>
      <p:pic>
        <p:nvPicPr>
          <p:cNvPr id="1616" name="tomato.png" descr="tomato.png"/>
          <p:cNvPicPr>
            <a:picLocks noChangeAspect="1"/>
          </p:cNvPicPr>
          <p:nvPr/>
        </p:nvPicPr>
        <p:blipFill>
          <a:blip r:embed="rId5">
            <a:extLst/>
          </a:blip>
          <a:stretch>
            <a:fillRect/>
          </a:stretch>
        </p:blipFill>
        <p:spPr>
          <a:xfrm>
            <a:off x="4789207" y="2856472"/>
            <a:ext cx="2217315" cy="2217315"/>
          </a:xfrm>
          <a:prstGeom prst="rect">
            <a:avLst/>
          </a:prstGeom>
          <a:ln w="12700">
            <a:miter lim="400000"/>
          </a:ln>
        </p:spPr>
      </p:pic>
      <p:sp>
        <p:nvSpPr>
          <p:cNvPr id="1617" name="AND MANY MORE DEPENDING ON THE BURGER…"/>
          <p:cNvSpPr txBox="1"/>
          <p:nvPr/>
        </p:nvSpPr>
        <p:spPr>
          <a:xfrm>
            <a:off x="16306133" y="13134277"/>
            <a:ext cx="7843622"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latin typeface="Montserrat SemiBold"/>
                <a:ea typeface="Montserrat SemiBold"/>
                <a:cs typeface="Montserrat SemiBold"/>
                <a:sym typeface="Montserrat SemiBold"/>
              </a:defRPr>
            </a:lvl1pPr>
          </a:lstStyle>
          <a:p>
            <a:r>
              <a:t>AND MANY MORE DEPENDING ON THE BURGER…</a:t>
            </a:r>
          </a:p>
        </p:txBody>
      </p:sp>
      <p:pic>
        <p:nvPicPr>
          <p:cNvPr id="1618" name="ketchup.png" descr="ketchup.png"/>
          <p:cNvPicPr>
            <a:picLocks noChangeAspect="1"/>
          </p:cNvPicPr>
          <p:nvPr/>
        </p:nvPicPr>
        <p:blipFill>
          <a:blip r:embed="rId6">
            <a:extLst/>
          </a:blip>
          <a:stretch>
            <a:fillRect/>
          </a:stretch>
        </p:blipFill>
        <p:spPr>
          <a:xfrm>
            <a:off x="21901418" y="3884553"/>
            <a:ext cx="1884509" cy="1884509"/>
          </a:xfrm>
          <a:prstGeom prst="rect">
            <a:avLst/>
          </a:prstGeom>
          <a:ln w="12700">
            <a:miter lim="400000"/>
          </a:ln>
        </p:spPr>
      </p:pic>
      <p:sp>
        <p:nvSpPr>
          <p:cNvPr id="1619" name="Japan…"/>
          <p:cNvSpPr txBox="1"/>
          <p:nvPr/>
        </p:nvSpPr>
        <p:spPr>
          <a:xfrm>
            <a:off x="19600211" y="4201481"/>
            <a:ext cx="1899108" cy="8159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r">
              <a:defRPr>
                <a:solidFill>
                  <a:srgbClr val="000000"/>
                </a:solidFill>
              </a:defRPr>
            </a:pPr>
            <a:r>
              <a:t>Japan</a:t>
            </a:r>
          </a:p>
          <a:p>
            <a:pPr algn="r">
              <a:defRPr>
                <a:solidFill>
                  <a:srgbClr val="000000"/>
                </a:solidFill>
              </a:defRPr>
            </a:pPr>
            <a:r>
              <a:t>S. Korea</a:t>
            </a:r>
          </a:p>
          <a:p>
            <a:pPr algn="r">
              <a:defRPr>
                <a:solidFill>
                  <a:srgbClr val="000000"/>
                </a:solidFill>
              </a:defRPr>
            </a:pPr>
            <a:r>
              <a:t>Lebanon</a:t>
            </a:r>
          </a:p>
          <a:p>
            <a:pPr algn="r">
              <a:defRPr>
                <a:solidFill>
                  <a:srgbClr val="000000"/>
                </a:solidFill>
              </a:defRPr>
            </a:pPr>
            <a:r>
              <a:t>Peru</a:t>
            </a:r>
          </a:p>
          <a:p>
            <a:pPr algn="r">
              <a:defRPr>
                <a:solidFill>
                  <a:srgbClr val="000000"/>
                </a:solidFill>
              </a:defRPr>
            </a:pPr>
            <a:r>
              <a:t>Poland</a:t>
            </a:r>
          </a:p>
          <a:p>
            <a:pPr algn="r">
              <a:defRPr>
                <a:solidFill>
                  <a:srgbClr val="000000"/>
                </a:solidFill>
              </a:defRPr>
            </a:pPr>
            <a:r>
              <a:t>Portugal</a:t>
            </a:r>
          </a:p>
          <a:p>
            <a:pPr algn="r">
              <a:defRPr>
                <a:solidFill>
                  <a:srgbClr val="000000"/>
                </a:solidFill>
              </a:defRPr>
            </a:pPr>
            <a:r>
              <a:t>Serbia</a:t>
            </a:r>
          </a:p>
          <a:p>
            <a:pPr algn="r">
              <a:defRPr>
                <a:solidFill>
                  <a:srgbClr val="000000"/>
                </a:solidFill>
              </a:defRPr>
            </a:pPr>
            <a:r>
              <a:t>Philippines</a:t>
            </a:r>
          </a:p>
          <a:p>
            <a:pPr algn="r">
              <a:defRPr>
                <a:solidFill>
                  <a:srgbClr val="000000"/>
                </a:solidFill>
              </a:defRPr>
            </a:pPr>
            <a:r>
              <a:t>Russia</a:t>
            </a:r>
          </a:p>
          <a:p>
            <a:pPr algn="r">
              <a:defRPr>
                <a:solidFill>
                  <a:srgbClr val="000000"/>
                </a:solidFill>
              </a:defRPr>
            </a:pPr>
            <a:r>
              <a:t>S. Africa</a:t>
            </a:r>
          </a:p>
          <a:p>
            <a:pPr algn="r">
              <a:defRPr>
                <a:solidFill>
                  <a:srgbClr val="000000"/>
                </a:solidFill>
              </a:defRPr>
            </a:pPr>
            <a:r>
              <a:t>Singapore</a:t>
            </a:r>
          </a:p>
          <a:p>
            <a:pPr algn="r">
              <a:defRPr>
                <a:solidFill>
                  <a:srgbClr val="000000"/>
                </a:solidFill>
              </a:defRPr>
            </a:pPr>
            <a:r>
              <a:t>Spain</a:t>
            </a:r>
          </a:p>
          <a:p>
            <a:pPr algn="r">
              <a:defRPr>
                <a:solidFill>
                  <a:srgbClr val="000000"/>
                </a:solidFill>
              </a:defRPr>
            </a:pPr>
            <a:r>
              <a:t>Sweden</a:t>
            </a:r>
          </a:p>
          <a:p>
            <a:pPr algn="r">
              <a:defRPr>
                <a:solidFill>
                  <a:srgbClr val="000000"/>
                </a:solidFill>
              </a:defRPr>
            </a:pPr>
            <a:r>
              <a:t>Turkey</a:t>
            </a:r>
          </a:p>
          <a:p>
            <a:pPr algn="r">
              <a:defRPr>
                <a:solidFill>
                  <a:srgbClr val="000000"/>
                </a:solidFill>
              </a:defRPr>
            </a:pPr>
            <a:r>
              <a:t>Taiwan</a:t>
            </a:r>
          </a:p>
          <a:p>
            <a:pPr algn="r">
              <a:defRPr>
                <a:solidFill>
                  <a:srgbClr val="000000"/>
                </a:solidFill>
              </a:defRPr>
            </a:pPr>
            <a:r>
              <a:t>U.K.</a:t>
            </a:r>
          </a:p>
        </p:txBody>
      </p:sp>
      <p:pic>
        <p:nvPicPr>
          <p:cNvPr id="1620" name="condiment.png" descr="condiment.png"/>
          <p:cNvPicPr>
            <a:picLocks noChangeAspect="1"/>
          </p:cNvPicPr>
          <p:nvPr/>
        </p:nvPicPr>
        <p:blipFill>
          <a:blip r:embed="rId7">
            <a:extLst/>
          </a:blip>
          <a:stretch>
            <a:fillRect/>
          </a:stretch>
        </p:blipFill>
        <p:spPr>
          <a:xfrm>
            <a:off x="8597011" y="10145417"/>
            <a:ext cx="1636523" cy="1636523"/>
          </a:xfrm>
          <a:prstGeom prst="rect">
            <a:avLst/>
          </a:prstGeom>
          <a:ln w="12700">
            <a:miter lim="400000"/>
          </a:ln>
        </p:spPr>
      </p:pic>
      <p:sp>
        <p:nvSpPr>
          <p:cNvPr id="1621" name="Rectangle"/>
          <p:cNvSpPr/>
          <p:nvPr/>
        </p:nvSpPr>
        <p:spPr>
          <a:xfrm>
            <a:off x="8305877" y="9979345"/>
            <a:ext cx="7546842" cy="3473982"/>
          </a:xfrm>
          <a:prstGeom prst="rect">
            <a:avLst/>
          </a:prstGeom>
          <a:ln w="25400">
            <a:solidFill>
              <a:srgbClr val="000000"/>
            </a:solidFill>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622" name="Garlic Powder…"/>
          <p:cNvSpPr txBox="1"/>
          <p:nvPr/>
        </p:nvSpPr>
        <p:spPr>
          <a:xfrm>
            <a:off x="10718878" y="10145983"/>
            <a:ext cx="2436394" cy="353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r">
              <a:defRPr u="sng">
                <a:solidFill>
                  <a:srgbClr val="000000"/>
                </a:solidFill>
                <a:latin typeface="Montserrat Bold"/>
                <a:ea typeface="Montserrat Bold"/>
                <a:cs typeface="Montserrat Bold"/>
                <a:sym typeface="Montserrat Bold"/>
              </a:defRPr>
            </a:pPr>
            <a:r>
              <a:t>Garlic Powder</a:t>
            </a:r>
          </a:p>
          <a:p>
            <a:pPr algn="r">
              <a:defRPr>
                <a:solidFill>
                  <a:srgbClr val="000000"/>
                </a:solidFill>
              </a:defRPr>
            </a:pPr>
            <a:r>
              <a:t>Brazil</a:t>
            </a:r>
          </a:p>
          <a:p>
            <a:pPr algn="r">
              <a:defRPr>
                <a:solidFill>
                  <a:srgbClr val="000000"/>
                </a:solidFill>
              </a:defRPr>
            </a:pPr>
            <a:r>
              <a:t>Canada</a:t>
            </a:r>
          </a:p>
          <a:p>
            <a:pPr algn="r">
              <a:defRPr>
                <a:solidFill>
                  <a:srgbClr val="000000"/>
                </a:solidFill>
              </a:defRPr>
            </a:pPr>
            <a:r>
              <a:t>China</a:t>
            </a:r>
          </a:p>
          <a:p>
            <a:pPr algn="r">
              <a:defRPr>
                <a:solidFill>
                  <a:srgbClr val="000000"/>
                </a:solidFill>
              </a:defRPr>
            </a:pPr>
            <a:r>
              <a:t>Germany</a:t>
            </a:r>
          </a:p>
          <a:p>
            <a:pPr algn="r">
              <a:defRPr>
                <a:solidFill>
                  <a:srgbClr val="000000"/>
                </a:solidFill>
              </a:defRPr>
            </a:pPr>
            <a:r>
              <a:t>India</a:t>
            </a:r>
          </a:p>
        </p:txBody>
      </p:sp>
      <p:sp>
        <p:nvSpPr>
          <p:cNvPr id="1623" name="Israel…"/>
          <p:cNvSpPr txBox="1"/>
          <p:nvPr/>
        </p:nvSpPr>
        <p:spPr>
          <a:xfrm>
            <a:off x="14076810" y="10714620"/>
            <a:ext cx="1324103" cy="1987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r">
              <a:defRPr>
                <a:solidFill>
                  <a:srgbClr val="000000"/>
                </a:solidFill>
              </a:defRPr>
            </a:pPr>
            <a:r>
              <a:t>Israel</a:t>
            </a:r>
          </a:p>
          <a:p>
            <a:pPr algn="r">
              <a:defRPr>
                <a:solidFill>
                  <a:srgbClr val="000000"/>
                </a:solidFill>
              </a:defRPr>
            </a:pPr>
            <a:r>
              <a:t>Japan</a:t>
            </a:r>
          </a:p>
          <a:p>
            <a:pPr algn="r">
              <a:defRPr>
                <a:solidFill>
                  <a:srgbClr val="000000"/>
                </a:solidFill>
              </a:defRPr>
            </a:pPr>
            <a:r>
              <a:t>S.Korea</a:t>
            </a:r>
          </a:p>
          <a:p>
            <a:pPr algn="r">
              <a:defRPr>
                <a:solidFill>
                  <a:srgbClr val="000000"/>
                </a:solidFill>
              </a:defRPr>
            </a:pPr>
            <a:r>
              <a:t>Mexico</a:t>
            </a:r>
          </a:p>
        </p:txBody>
      </p:sp>
      <p:sp>
        <p:nvSpPr>
          <p:cNvPr id="1624" name="Source: National Centre For Food Protection and Defence"/>
          <p:cNvSpPr txBox="1"/>
          <p:nvPr/>
        </p:nvSpPr>
        <p:spPr>
          <a:xfrm>
            <a:off x="9855672" y="9489081"/>
            <a:ext cx="4856836"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spc="60">
                <a:solidFill>
                  <a:srgbClr val="000000"/>
                </a:solidFill>
              </a:defRPr>
            </a:lvl1pPr>
          </a:lstStyle>
          <a:p>
            <a:r>
              <a:t>Source: National Centre For Food Protection and Defence</a:t>
            </a:r>
          </a:p>
        </p:txBody>
      </p:sp>
      <p:sp>
        <p:nvSpPr>
          <p:cNvPr id="1625" name="AMIFOST-2018"/>
          <p:cNvSpPr txBox="1"/>
          <p:nvPr/>
        </p:nvSpPr>
        <p:spPr>
          <a:xfrm>
            <a:off x="21300535" y="562526"/>
            <a:ext cx="248267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spc="150">
                <a:solidFill>
                  <a:schemeClr val="accent4">
                    <a:hueOff val="102361"/>
                    <a:satOff val="14118"/>
                    <a:lumOff val="10675"/>
                  </a:schemeClr>
                </a:solidFill>
                <a:latin typeface="Impact"/>
                <a:ea typeface="Impact"/>
                <a:cs typeface="Impact"/>
                <a:sym typeface="Impact"/>
              </a:defRPr>
            </a:lvl1pPr>
          </a:lstStyle>
          <a:p>
            <a:r>
              <a:t>AMIFOST-2018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7" name="Rectangle"/>
          <p:cNvSpPr>
            <a:spLocks noGrp="1"/>
          </p:cNvSpPr>
          <p:nvPr>
            <p:ph type="body" idx="14"/>
          </p:nvPr>
        </p:nvSpPr>
        <p:spPr>
          <a:prstGeom prst="rect">
            <a:avLst/>
          </a:prstGeom>
        </p:spPr>
        <p:txBody>
          <a:bodyPr/>
          <a:lstStyle/>
          <a:p>
            <a:pPr algn="ctr">
              <a:lnSpc>
                <a:spcPct val="100000"/>
              </a:lnSpc>
              <a:defRPr sz="3200" spc="0">
                <a:latin typeface="Helvetica Light"/>
                <a:ea typeface="Helvetica Light"/>
                <a:cs typeface="Helvetica Light"/>
                <a:sym typeface="Helvetica Light"/>
              </a:defRPr>
            </a:pPr>
            <a:endParaRPr dirty="0"/>
          </a:p>
        </p:txBody>
      </p:sp>
      <p:sp>
        <p:nvSpPr>
          <p:cNvPr id="1388" name="Blockchain [Cryptocurrency] is the…"/>
          <p:cNvSpPr txBox="1">
            <a:spLocks noGrp="1"/>
          </p:cNvSpPr>
          <p:nvPr>
            <p:ph type="body" idx="15"/>
          </p:nvPr>
        </p:nvSpPr>
        <p:spPr>
          <a:xfrm>
            <a:off x="2349810" y="2235079"/>
            <a:ext cx="19684379" cy="2113281"/>
          </a:xfrm>
          <a:prstGeom prst="rect">
            <a:avLst/>
          </a:prstGeom>
        </p:spPr>
        <p:txBody>
          <a:bodyPr/>
          <a:lstStyle/>
          <a:p>
            <a:pPr algn="ctr">
              <a:lnSpc>
                <a:spcPct val="80000"/>
              </a:lnSpc>
              <a:defRPr sz="6600" spc="0">
                <a:solidFill>
                  <a:srgbClr val="000000"/>
                </a:solidFill>
                <a:latin typeface="Playfair Display"/>
                <a:ea typeface="Playfair Display"/>
                <a:cs typeface="Playfair Display"/>
                <a:sym typeface="Playfair Display"/>
              </a:defRPr>
            </a:pPr>
            <a:r>
              <a:t>Blockchain [Cryptocurrency] is the </a:t>
            </a:r>
          </a:p>
          <a:p>
            <a:pPr algn="ctr">
              <a:lnSpc>
                <a:spcPct val="80000"/>
              </a:lnSpc>
              <a:defRPr sz="6600" spc="0">
                <a:solidFill>
                  <a:schemeClr val="accent6"/>
                </a:solidFill>
                <a:latin typeface="Playfair Display"/>
                <a:ea typeface="Playfair Display"/>
                <a:cs typeface="Playfair Display"/>
                <a:sym typeface="Playfair Display"/>
              </a:defRPr>
            </a:pPr>
            <a:r>
              <a:t> first thing like the Internet since the Internet.</a:t>
            </a:r>
          </a:p>
        </p:txBody>
      </p:sp>
      <p:sp>
        <p:nvSpPr>
          <p:cNvPr id="1390" name="AMIFOST-2018"/>
          <p:cNvSpPr txBox="1"/>
          <p:nvPr/>
        </p:nvSpPr>
        <p:spPr>
          <a:xfrm>
            <a:off x="21300535" y="562526"/>
            <a:ext cx="248267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spc="150">
                <a:solidFill>
                  <a:schemeClr val="accent4">
                    <a:hueOff val="102361"/>
                    <a:satOff val="14118"/>
                    <a:lumOff val="10675"/>
                  </a:schemeClr>
                </a:solidFill>
                <a:latin typeface="Impact"/>
                <a:ea typeface="Impact"/>
                <a:cs typeface="Impact"/>
                <a:sym typeface="Impact"/>
              </a:defRPr>
            </a:lvl1pPr>
          </a:lstStyle>
          <a:p>
            <a:r>
              <a:t>AMIFOST-2018</a:t>
            </a:r>
          </a:p>
        </p:txBody>
      </p:sp>
      <p:pic>
        <p:nvPicPr>
          <p:cNvPr id="5" name="Picture 4">
            <a:extLst>
              <a:ext uri="{FF2B5EF4-FFF2-40B4-BE49-F238E27FC236}">
                <a16:creationId xmlns:a16="http://schemas.microsoft.com/office/drawing/2014/main" id="{EDE186D6-462C-8446-B137-9763047E9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49" y="2916791"/>
            <a:ext cx="18275300" cy="1143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9" name="Rectangle"/>
          <p:cNvSpPr/>
          <p:nvPr/>
        </p:nvSpPr>
        <p:spPr>
          <a:xfrm>
            <a:off x="1574505" y="4290050"/>
            <a:ext cx="10865784" cy="1270001"/>
          </a:xfrm>
          <a:prstGeom prst="rect">
            <a:avLst/>
          </a:prstGeom>
          <a:blipFill>
            <a:blip r:embed="rId3"/>
          </a:blipFill>
          <a:ln w="12700">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630" name="GLOBAL…"/>
          <p:cNvSpPr txBox="1">
            <a:spLocks noGrp="1"/>
          </p:cNvSpPr>
          <p:nvPr>
            <p:ph type="body" idx="18"/>
          </p:nvPr>
        </p:nvSpPr>
        <p:spPr>
          <a:xfrm>
            <a:off x="5562196" y="192476"/>
            <a:ext cx="13259609" cy="3235961"/>
          </a:xfrm>
          <a:prstGeom prst="rect">
            <a:avLst/>
          </a:prstGeom>
        </p:spPr>
        <p:txBody>
          <a:bodyPr/>
          <a:lstStyle/>
          <a:p>
            <a:pPr algn="ctr">
              <a:lnSpc>
                <a:spcPct val="80000"/>
              </a:lnSpc>
              <a:defRPr sz="10000" spc="0">
                <a:solidFill>
                  <a:srgbClr val="000000"/>
                </a:solidFill>
                <a:latin typeface="Playfair Display"/>
                <a:ea typeface="Playfair Display"/>
                <a:cs typeface="Playfair Display"/>
                <a:sym typeface="Playfair Display"/>
              </a:defRPr>
            </a:pPr>
            <a:r>
              <a:t>GLOBAL </a:t>
            </a:r>
          </a:p>
          <a:p>
            <a:pPr algn="ctr">
              <a:lnSpc>
                <a:spcPct val="80000"/>
              </a:lnSpc>
              <a:defRPr sz="5800" spc="0">
                <a:solidFill>
                  <a:schemeClr val="accent6">
                    <a:hueOff val="-194191"/>
                    <a:satOff val="-4488"/>
                    <a:lumOff val="-21153"/>
                  </a:schemeClr>
                </a:solidFill>
                <a:latin typeface="Playfair Display"/>
                <a:ea typeface="Playfair Display"/>
                <a:cs typeface="Playfair Display"/>
                <a:sym typeface="Playfair Display"/>
              </a:defRPr>
            </a:pPr>
            <a:r>
              <a:t>COMPLICATED FOOD SYSTEM</a:t>
            </a:r>
          </a:p>
        </p:txBody>
      </p:sp>
      <p:sp>
        <p:nvSpPr>
          <p:cNvPr id="1631" name="Line"/>
          <p:cNvSpPr>
            <a:spLocks noGrp="1"/>
          </p:cNvSpPr>
          <p:nvPr>
            <p:ph type="body" idx="21"/>
          </p:nvPr>
        </p:nvSpPr>
        <p:spPr>
          <a:xfrm>
            <a:off x="7301006" y="2667761"/>
            <a:ext cx="9781988" cy="1"/>
          </a:xfrm>
          <a:prstGeom prst="line">
            <a:avLst/>
          </a:prstGeom>
          <a:ln w="25400">
            <a:solidFill>
              <a:schemeClr val="accent5"/>
            </a:solidFill>
          </a:ln>
        </p:spPr>
        <p:txBody>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graphicFrame>
        <p:nvGraphicFramePr>
          <p:cNvPr id="1632" name="2D Pie Chart"/>
          <p:cNvGraphicFramePr/>
          <p:nvPr/>
        </p:nvGraphicFramePr>
        <p:xfrm>
          <a:off x="15533347" y="4830044"/>
          <a:ext cx="5679226" cy="5679225"/>
        </p:xfrm>
        <a:graphic>
          <a:graphicData uri="http://schemas.openxmlformats.org/drawingml/2006/chart">
            <c:chart xmlns:c="http://schemas.openxmlformats.org/drawingml/2006/chart" xmlns:r="http://schemas.openxmlformats.org/officeDocument/2006/relationships" r:id="rId4"/>
          </a:graphicData>
        </a:graphic>
      </p:graphicFrame>
      <p:pic>
        <p:nvPicPr>
          <p:cNvPr id="1633" name="Screenshot 2018-09-26 at 6.01.52 PM.png" descr="Screenshot 2018-09-26 at 6.01.52 PM.png"/>
          <p:cNvPicPr>
            <a:picLocks noChangeAspect="1"/>
          </p:cNvPicPr>
          <p:nvPr/>
        </p:nvPicPr>
        <p:blipFill>
          <a:blip r:embed="rId5">
            <a:extLst/>
          </a:blip>
          <a:stretch>
            <a:fillRect/>
          </a:stretch>
        </p:blipFill>
        <p:spPr>
          <a:xfrm>
            <a:off x="14410421" y="11337872"/>
            <a:ext cx="7925078" cy="1344122"/>
          </a:xfrm>
          <a:prstGeom prst="rect">
            <a:avLst/>
          </a:prstGeom>
          <a:ln w="12700">
            <a:miter lim="400000"/>
          </a:ln>
        </p:spPr>
      </p:pic>
      <p:pic>
        <p:nvPicPr>
          <p:cNvPr id="1634" name="WHO-" descr="WHO-"/>
          <p:cNvPicPr>
            <a:picLocks noChangeAspect="1"/>
          </p:cNvPicPr>
          <p:nvPr/>
        </p:nvPicPr>
        <p:blipFill>
          <a:blip r:embed="rId6">
            <a:extLst/>
          </a:blip>
          <a:stretch>
            <a:fillRect/>
          </a:stretch>
        </p:blipFill>
        <p:spPr>
          <a:xfrm>
            <a:off x="-659678" y="159484"/>
            <a:ext cx="18950226" cy="13397032"/>
          </a:xfrm>
          <a:prstGeom prst="rect">
            <a:avLst/>
          </a:prstGeom>
          <a:ln w="12700">
            <a:miter lim="400000"/>
          </a:ln>
        </p:spPr>
      </p:pic>
      <p:sp>
        <p:nvSpPr>
          <p:cNvPr id="1635" name="EVERY YEAR 600 MILLION"/>
          <p:cNvSpPr txBox="1"/>
          <p:nvPr/>
        </p:nvSpPr>
        <p:spPr>
          <a:xfrm>
            <a:off x="1754905" y="4505950"/>
            <a:ext cx="10504984"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100000"/>
              </a:lnSpc>
              <a:defRPr sz="5000" cap="all" spc="1250">
                <a:latin typeface="DIN Alternate"/>
                <a:ea typeface="DIN Alternate"/>
                <a:cs typeface="DIN Alternate"/>
                <a:sym typeface="DIN Alternate"/>
              </a:defRPr>
            </a:lvl1pPr>
          </a:lstStyle>
          <a:p>
            <a:r>
              <a:t>EVERY YEAR 600 MILLION</a:t>
            </a:r>
          </a:p>
        </p:txBody>
      </p:sp>
      <p:pic>
        <p:nvPicPr>
          <p:cNvPr id="1636" name="WHO.jpg" descr="WHO.jpg"/>
          <p:cNvPicPr>
            <a:picLocks noChangeAspect="1"/>
          </p:cNvPicPr>
          <p:nvPr/>
        </p:nvPicPr>
        <p:blipFill>
          <a:blip r:embed="rId7">
            <a:extLst/>
          </a:blip>
          <a:stretch>
            <a:fillRect/>
          </a:stretch>
        </p:blipFill>
        <p:spPr>
          <a:xfrm>
            <a:off x="562675" y="11603940"/>
            <a:ext cx="1882840" cy="1800078"/>
          </a:xfrm>
          <a:prstGeom prst="rect">
            <a:avLst/>
          </a:prstGeom>
          <a:ln w="12700">
            <a:miter lim="400000"/>
          </a:ln>
        </p:spPr>
      </p:pic>
      <p:sp>
        <p:nvSpPr>
          <p:cNvPr id="1637" name="AMIFOST-2018"/>
          <p:cNvSpPr txBox="1"/>
          <p:nvPr/>
        </p:nvSpPr>
        <p:spPr>
          <a:xfrm>
            <a:off x="21300535" y="562526"/>
            <a:ext cx="248267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spc="150">
                <a:solidFill>
                  <a:schemeClr val="accent4">
                    <a:hueOff val="102361"/>
                    <a:satOff val="14118"/>
                    <a:lumOff val="10675"/>
                  </a:schemeClr>
                </a:solidFill>
                <a:latin typeface="Impact"/>
                <a:ea typeface="Impact"/>
                <a:cs typeface="Impact"/>
                <a:sym typeface="Impact"/>
              </a:defRPr>
            </a:lvl1pPr>
          </a:lstStyle>
          <a:p>
            <a:r>
              <a:t>AMIFOST-2018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1" name="GLOBAL…"/>
          <p:cNvSpPr txBox="1">
            <a:spLocks noGrp="1"/>
          </p:cNvSpPr>
          <p:nvPr>
            <p:ph type="body" idx="18"/>
          </p:nvPr>
        </p:nvSpPr>
        <p:spPr>
          <a:xfrm>
            <a:off x="5562196" y="192476"/>
            <a:ext cx="13259609" cy="3235961"/>
          </a:xfrm>
          <a:prstGeom prst="rect">
            <a:avLst/>
          </a:prstGeom>
        </p:spPr>
        <p:txBody>
          <a:bodyPr/>
          <a:lstStyle/>
          <a:p>
            <a:pPr algn="ctr">
              <a:lnSpc>
                <a:spcPct val="80000"/>
              </a:lnSpc>
              <a:defRPr sz="10000" spc="0">
                <a:solidFill>
                  <a:srgbClr val="000000"/>
                </a:solidFill>
                <a:latin typeface="Playfair Display"/>
                <a:ea typeface="Playfair Display"/>
                <a:cs typeface="Playfair Display"/>
                <a:sym typeface="Playfair Display"/>
              </a:defRPr>
            </a:pPr>
            <a:r>
              <a:t>GLOBAL </a:t>
            </a:r>
          </a:p>
          <a:p>
            <a:pPr algn="ctr">
              <a:lnSpc>
                <a:spcPct val="80000"/>
              </a:lnSpc>
              <a:defRPr sz="5800" spc="0">
                <a:solidFill>
                  <a:schemeClr val="accent6">
                    <a:hueOff val="-194191"/>
                    <a:satOff val="-4488"/>
                    <a:lumOff val="-21153"/>
                  </a:schemeClr>
                </a:solidFill>
                <a:latin typeface="Playfair Display"/>
                <a:ea typeface="Playfair Display"/>
                <a:cs typeface="Playfair Display"/>
                <a:sym typeface="Playfair Display"/>
              </a:defRPr>
            </a:pPr>
            <a:r>
              <a:t>COMPLICATED FOOD SYSTEM</a:t>
            </a:r>
          </a:p>
        </p:txBody>
      </p:sp>
      <p:sp>
        <p:nvSpPr>
          <p:cNvPr id="1642" name="Line"/>
          <p:cNvSpPr>
            <a:spLocks noGrp="1"/>
          </p:cNvSpPr>
          <p:nvPr>
            <p:ph type="body" idx="21"/>
          </p:nvPr>
        </p:nvSpPr>
        <p:spPr>
          <a:xfrm>
            <a:off x="7301006" y="2667761"/>
            <a:ext cx="9781988" cy="1"/>
          </a:xfrm>
          <a:prstGeom prst="line">
            <a:avLst/>
          </a:prstGeom>
          <a:ln w="25400">
            <a:solidFill>
              <a:schemeClr val="accent5"/>
            </a:solidFill>
          </a:ln>
        </p:spPr>
        <p:txBody>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1643" name="Rectangle"/>
          <p:cNvSpPr/>
          <p:nvPr/>
        </p:nvSpPr>
        <p:spPr>
          <a:xfrm>
            <a:off x="381000" y="381000"/>
            <a:ext cx="23622000" cy="12954000"/>
          </a:xfrm>
          <a:prstGeom prst="rect">
            <a:avLst/>
          </a:prstGeom>
          <a:ln w="12700">
            <a:solidFill>
              <a:srgbClr val="FFFFFF">
                <a:alpha val="15000"/>
              </a:srgbClr>
            </a:solidFill>
            <a:miter lim="400000"/>
          </a:ln>
        </p:spPr>
        <p:txBody>
          <a:bodyPr lIns="50800" tIns="50800" rIns="50800" bIns="50800" anchor="ctr"/>
          <a:lstStyle/>
          <a:p>
            <a:pPr algn="ctr">
              <a:lnSpc>
                <a:spcPct val="100000"/>
              </a:lnSpc>
              <a:defRPr sz="3200" spc="0">
                <a:latin typeface="Helvetica Light"/>
                <a:ea typeface="Helvetica Light"/>
                <a:cs typeface="Helvetica Light"/>
                <a:sym typeface="Helvetica Light"/>
              </a:defRPr>
            </a:pPr>
            <a:endParaRPr/>
          </a:p>
        </p:txBody>
      </p:sp>
      <p:pic>
        <p:nvPicPr>
          <p:cNvPr id="1644" name="Fraud-causing-food-industry-to-lose-85-of-profits-say-PKF-and-CCFS_wrbm_large.jpg" descr="Fraud-causing-food-industry-to-lose-85-of-profits-say-PKF-and-CCFS_wrbm_large.jpg"/>
          <p:cNvPicPr>
            <a:picLocks noChangeAspect="1"/>
          </p:cNvPicPr>
          <p:nvPr/>
        </p:nvPicPr>
        <p:blipFill>
          <a:blip r:embed="rId3">
            <a:extLst/>
          </a:blip>
          <a:srcRect l="3948" r="3948"/>
          <a:stretch>
            <a:fillRect/>
          </a:stretch>
        </p:blipFill>
        <p:spPr>
          <a:xfrm>
            <a:off x="12373291" y="9276484"/>
            <a:ext cx="5618370" cy="4058589"/>
          </a:xfrm>
          <a:prstGeom prst="rect">
            <a:avLst/>
          </a:prstGeom>
          <a:ln w="12700">
            <a:miter lim="400000"/>
          </a:ln>
        </p:spPr>
      </p:pic>
      <p:pic>
        <p:nvPicPr>
          <p:cNvPr id="1645" name="Unknown.jpeg" descr="Unknown.jpeg"/>
          <p:cNvPicPr>
            <a:picLocks noChangeAspect="1"/>
          </p:cNvPicPr>
          <p:nvPr/>
        </p:nvPicPr>
        <p:blipFill>
          <a:blip r:embed="rId4">
            <a:extLst/>
          </a:blip>
          <a:srcRect l="12677" r="12677"/>
          <a:stretch>
            <a:fillRect/>
          </a:stretch>
        </p:blipFill>
        <p:spPr>
          <a:xfrm>
            <a:off x="18361222" y="9276484"/>
            <a:ext cx="5618370" cy="4058589"/>
          </a:xfrm>
          <a:prstGeom prst="rect">
            <a:avLst/>
          </a:prstGeom>
          <a:ln w="12700">
            <a:miter lim="400000"/>
          </a:ln>
        </p:spPr>
      </p:pic>
      <p:pic>
        <p:nvPicPr>
          <p:cNvPr id="1646" name="food-borne-ilness.jpg" descr="food-borne-ilness.jpg"/>
          <p:cNvPicPr>
            <a:picLocks noChangeAspect="1"/>
          </p:cNvPicPr>
          <p:nvPr/>
        </p:nvPicPr>
        <p:blipFill>
          <a:blip r:embed="rId5">
            <a:extLst/>
          </a:blip>
          <a:srcRect t="13361" b="13361"/>
          <a:stretch>
            <a:fillRect/>
          </a:stretch>
        </p:blipFill>
        <p:spPr>
          <a:xfrm>
            <a:off x="396976" y="4832251"/>
            <a:ext cx="11606122" cy="8504734"/>
          </a:xfrm>
          <a:prstGeom prst="rect">
            <a:avLst/>
          </a:prstGeom>
          <a:ln w="12700">
            <a:miter lim="400000"/>
          </a:ln>
        </p:spPr>
      </p:pic>
      <p:pic>
        <p:nvPicPr>
          <p:cNvPr id="1647" name="Screen Shot 2018-09-21 at 4.51.51 PM.png" descr="Screen Shot 2018-09-21 at 4.51.51 PM.png"/>
          <p:cNvPicPr>
            <a:picLocks noChangeAspect="1"/>
          </p:cNvPicPr>
          <p:nvPr/>
        </p:nvPicPr>
        <p:blipFill>
          <a:blip r:embed="rId6">
            <a:extLst/>
          </a:blip>
          <a:srcRect t="21875" b="21875"/>
          <a:stretch>
            <a:fillRect/>
          </a:stretch>
        </p:blipFill>
        <p:spPr>
          <a:xfrm>
            <a:off x="12373290" y="4828778"/>
            <a:ext cx="5618371" cy="4058589"/>
          </a:xfrm>
          <a:prstGeom prst="rect">
            <a:avLst/>
          </a:prstGeom>
          <a:ln w="12700">
            <a:miter lim="400000"/>
          </a:ln>
        </p:spPr>
      </p:pic>
      <p:pic>
        <p:nvPicPr>
          <p:cNvPr id="1648" name="causes-of-food-contamination.jpg" descr="causes-of-food-contamination.jpg"/>
          <p:cNvPicPr>
            <a:picLocks noChangeAspect="1"/>
          </p:cNvPicPr>
          <p:nvPr/>
        </p:nvPicPr>
        <p:blipFill>
          <a:blip r:embed="rId7">
            <a:extLst/>
          </a:blip>
          <a:srcRect l="13084" r="13084"/>
          <a:stretch>
            <a:fillRect/>
          </a:stretch>
        </p:blipFill>
        <p:spPr>
          <a:xfrm>
            <a:off x="18361219" y="4828778"/>
            <a:ext cx="5618371" cy="4058589"/>
          </a:xfrm>
          <a:prstGeom prst="rect">
            <a:avLst/>
          </a:prstGeom>
          <a:ln w="12700">
            <a:miter lim="400000"/>
          </a:ln>
        </p:spPr>
      </p:pic>
      <p:sp>
        <p:nvSpPr>
          <p:cNvPr id="1649" name="Image Source:https://ercare24.com…"/>
          <p:cNvSpPr txBox="1"/>
          <p:nvPr/>
        </p:nvSpPr>
        <p:spPr>
          <a:xfrm>
            <a:off x="7083096" y="12149752"/>
            <a:ext cx="3101798" cy="229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200" spc="60">
                <a:solidFill>
                  <a:srgbClr val="000000"/>
                </a:solidFill>
              </a:defRPr>
            </a:pPr>
            <a:r>
              <a:t>Image Source:</a:t>
            </a:r>
            <a:r>
              <a:rPr u="sng">
                <a:hlinkClick r:id="rId8"/>
              </a:rPr>
              <a:t>https://ercare24.com</a:t>
            </a:r>
          </a:p>
          <a:p>
            <a:pPr>
              <a:defRPr sz="1200" spc="60">
                <a:solidFill>
                  <a:srgbClr val="000000"/>
                </a:solidFill>
              </a:defRPr>
            </a:pPr>
            <a:r>
              <a:rPr u="sng">
                <a:hlinkClick r:id="rId9"/>
              </a:rPr>
              <a:t>https://timesofindia.indiatimes.com</a:t>
            </a:r>
          </a:p>
          <a:p>
            <a:pPr>
              <a:defRPr sz="1200" spc="60">
                <a:solidFill>
                  <a:srgbClr val="000000"/>
                </a:solidFill>
              </a:defRPr>
            </a:pPr>
            <a:r>
              <a:rPr u="sng">
                <a:hlinkClick r:id="rId10"/>
              </a:rPr>
              <a:t>www.foodnavigator.com</a:t>
            </a:r>
          </a:p>
          <a:p>
            <a:pPr>
              <a:defRPr sz="1200" spc="60">
                <a:solidFill>
                  <a:srgbClr val="000000"/>
                </a:solidFill>
              </a:defRPr>
            </a:pPr>
            <a:r>
              <a:rPr u="sng">
                <a:hlinkClick r:id="rId11"/>
              </a:rPr>
              <a:t>www.thehealthsite.com</a:t>
            </a:r>
          </a:p>
          <a:p>
            <a:pPr>
              <a:defRPr sz="1200" spc="60">
                <a:solidFill>
                  <a:srgbClr val="000000"/>
                </a:solidFill>
              </a:defRPr>
            </a:pPr>
            <a:r>
              <a:rPr u="sng">
                <a:hlinkClick r:id="rId12"/>
              </a:rPr>
              <a:t>www.thefoodsafetycompany.com</a:t>
            </a:r>
          </a:p>
          <a:p>
            <a:pPr>
              <a:defRPr sz="1200" spc="60">
                <a:solidFill>
                  <a:srgbClr val="000000"/>
                </a:solidFill>
              </a:defRPr>
            </a:pPr>
            <a:endParaRPr u="sng">
              <a:hlinkClick r:id="rId12"/>
            </a:endParaRPr>
          </a:p>
          <a:p>
            <a:pPr>
              <a:defRPr sz="1200" spc="60">
                <a:solidFill>
                  <a:srgbClr val="000000"/>
                </a:solidFill>
              </a:defRPr>
            </a:pPr>
            <a:endParaRPr u="sng">
              <a:hlinkClick r:id="rId12"/>
            </a:endParaRPr>
          </a:p>
        </p:txBody>
      </p:sp>
      <p:sp>
        <p:nvSpPr>
          <p:cNvPr id="1650" name="AMIFOST-2018"/>
          <p:cNvSpPr txBox="1"/>
          <p:nvPr/>
        </p:nvSpPr>
        <p:spPr>
          <a:xfrm>
            <a:off x="21300535" y="562526"/>
            <a:ext cx="248267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spc="150">
                <a:solidFill>
                  <a:schemeClr val="accent4">
                    <a:hueOff val="102361"/>
                    <a:satOff val="14118"/>
                    <a:lumOff val="10675"/>
                  </a:schemeClr>
                </a:solidFill>
                <a:latin typeface="Impact"/>
                <a:ea typeface="Impact"/>
                <a:cs typeface="Impact"/>
                <a:sym typeface="Impact"/>
              </a:defRPr>
            </a:lvl1pPr>
          </a:lstStyle>
          <a:p>
            <a:r>
              <a:t>AMIFOST-2018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hueOff val="-136794"/>
            <a:satOff val="-2150"/>
            <a:lumOff val="15693"/>
          </a:schemeClr>
        </a:solidFill>
        <a:effectLst/>
      </p:bgPr>
    </p:bg>
    <p:spTree>
      <p:nvGrpSpPr>
        <p:cNvPr id="1" name=""/>
        <p:cNvGrpSpPr/>
        <p:nvPr/>
      </p:nvGrpSpPr>
      <p:grpSpPr>
        <a:xfrm>
          <a:off x="0" y="0"/>
          <a:ext cx="0" cy="0"/>
          <a:chOff x="0" y="0"/>
          <a:chExt cx="0" cy="0"/>
        </a:xfrm>
      </p:grpSpPr>
      <p:sp>
        <p:nvSpPr>
          <p:cNvPr id="1654" name="Rectangle"/>
          <p:cNvSpPr>
            <a:spLocks noGrp="1"/>
          </p:cNvSpPr>
          <p:nvPr>
            <p:ph type="body" idx="15"/>
          </p:nvPr>
        </p:nvSpPr>
        <p:spPr>
          <a:prstGeom prst="rect">
            <a:avLst/>
          </a:prstGeom>
        </p:spPr>
        <p:txBody>
          <a:bodyPr/>
          <a:lstStyle/>
          <a:p>
            <a:pPr algn="ctr">
              <a:lnSpc>
                <a:spcPct val="100000"/>
              </a:lnSpc>
              <a:defRPr sz="3200" spc="0">
                <a:latin typeface="Helvetica Light"/>
                <a:ea typeface="Helvetica Light"/>
                <a:cs typeface="Helvetica Light"/>
                <a:sym typeface="Helvetica Light"/>
              </a:defRPr>
            </a:pPr>
            <a:endParaRPr/>
          </a:p>
        </p:txBody>
      </p:sp>
      <p:sp>
        <p:nvSpPr>
          <p:cNvPr id="1655" name="Rectangle"/>
          <p:cNvSpPr>
            <a:spLocks noGrp="1"/>
          </p:cNvSpPr>
          <p:nvPr>
            <p:ph type="body" idx="16"/>
          </p:nvPr>
        </p:nvSpPr>
        <p:spPr>
          <a:prstGeom prst="rect">
            <a:avLst/>
          </a:prstGeom>
        </p:spPr>
        <p:txBody>
          <a:bodyPr/>
          <a:lstStyle/>
          <a:p>
            <a:pPr algn="ctr">
              <a:lnSpc>
                <a:spcPct val="100000"/>
              </a:lnSpc>
              <a:defRPr sz="3200" spc="0">
                <a:latin typeface="Helvetica Light"/>
                <a:ea typeface="Helvetica Light"/>
                <a:cs typeface="Helvetica Light"/>
                <a:sym typeface="Helvetica Light"/>
              </a:defRPr>
            </a:pPr>
            <a:endParaRPr dirty="0"/>
          </a:p>
        </p:txBody>
      </p:sp>
      <p:sp>
        <p:nvSpPr>
          <p:cNvPr id="1656" name="KEY POINTS"/>
          <p:cNvSpPr txBox="1">
            <a:spLocks noGrp="1"/>
          </p:cNvSpPr>
          <p:nvPr>
            <p:ph type="body" idx="17"/>
          </p:nvPr>
        </p:nvSpPr>
        <p:spPr>
          <a:xfrm>
            <a:off x="9477805" y="7783390"/>
            <a:ext cx="13913809" cy="508001"/>
          </a:xfrm>
          <a:prstGeom prst="rect">
            <a:avLst/>
          </a:prstGeom>
        </p:spPr>
        <p:txBody>
          <a:bodyPr/>
          <a:lstStyle>
            <a:lvl1pPr>
              <a:defRPr sz="2600" cap="all" spc="130">
                <a:solidFill>
                  <a:srgbClr val="18242E"/>
                </a:solidFill>
                <a:latin typeface="Montserrat Bold"/>
                <a:ea typeface="Montserrat Bold"/>
                <a:cs typeface="Montserrat Bold"/>
                <a:sym typeface="Montserrat Bold"/>
              </a:defRPr>
            </a:lvl1pPr>
          </a:lstStyle>
          <a:p>
            <a:r>
              <a:t>KEY POINTS</a:t>
            </a:r>
          </a:p>
        </p:txBody>
      </p:sp>
      <p:pic>
        <p:nvPicPr>
          <p:cNvPr id="1657" name="hitesh-choudhary-666985-unsplash.jpg" descr="hitesh-choudhary-666985-unsplash.jpg"/>
          <p:cNvPicPr>
            <a:picLocks noGrp="1" noChangeAspect="1"/>
          </p:cNvPicPr>
          <p:nvPr>
            <p:ph type="pic" idx="18"/>
          </p:nvPr>
        </p:nvPicPr>
        <p:blipFill>
          <a:blip r:embed="rId3">
            <a:extLst/>
          </a:blip>
          <a:srcRect t="12361" b="12361"/>
          <a:stretch>
            <a:fillRect/>
          </a:stretch>
        </p:blipFill>
        <p:spPr>
          <a:prstGeom prst="rect">
            <a:avLst/>
          </a:prstGeom>
        </p:spPr>
      </p:pic>
      <p:sp>
        <p:nvSpPr>
          <p:cNvPr id="1658" name="THANK…"/>
          <p:cNvSpPr txBox="1">
            <a:spLocks noGrp="1"/>
          </p:cNvSpPr>
          <p:nvPr>
            <p:ph type="body" idx="19"/>
          </p:nvPr>
        </p:nvSpPr>
        <p:spPr>
          <a:xfrm>
            <a:off x="673588" y="6695635"/>
            <a:ext cx="5970161" cy="2683511"/>
          </a:xfrm>
          <a:prstGeom prst="rect">
            <a:avLst/>
          </a:prstGeom>
        </p:spPr>
        <p:txBody>
          <a:bodyPr/>
          <a:lstStyle/>
          <a:p>
            <a:pPr>
              <a:lnSpc>
                <a:spcPct val="90000"/>
              </a:lnSpc>
              <a:defRPr sz="8000" spc="-400">
                <a:latin typeface="Playfair Display"/>
                <a:ea typeface="Playfair Display"/>
                <a:cs typeface="Playfair Display"/>
                <a:sym typeface="Playfair Display"/>
              </a:defRPr>
            </a:pPr>
            <a:r>
              <a:rPr dirty="0"/>
              <a:t>THANK</a:t>
            </a:r>
            <a:endParaRPr dirty="0">
              <a:solidFill>
                <a:srgbClr val="5AFCEB"/>
              </a:solidFill>
            </a:endParaRPr>
          </a:p>
          <a:p>
            <a:pPr>
              <a:lnSpc>
                <a:spcPct val="90000"/>
              </a:lnSpc>
              <a:defRPr sz="8000" spc="-400">
                <a:latin typeface="Playfair Display"/>
                <a:ea typeface="Playfair Display"/>
                <a:cs typeface="Playfair Display"/>
                <a:sym typeface="Playfair Display"/>
              </a:defRPr>
            </a:pPr>
            <a:r>
              <a:rPr dirty="0"/>
              <a:t>YOU</a:t>
            </a:r>
          </a:p>
        </p:txBody>
      </p:sp>
      <p:sp>
        <p:nvSpPr>
          <p:cNvPr id="1659" name="Line"/>
          <p:cNvSpPr>
            <a:spLocks noGrp="1"/>
          </p:cNvSpPr>
          <p:nvPr>
            <p:ph type="body" idx="20"/>
          </p:nvPr>
        </p:nvSpPr>
        <p:spPr>
          <a:xfrm>
            <a:off x="758389" y="9337412"/>
            <a:ext cx="1730522" cy="1"/>
          </a:xfrm>
          <a:prstGeom prst="line">
            <a:avLst/>
          </a:prstGeom>
          <a:ln w="25400">
            <a:solidFill>
              <a:schemeClr val="accent4">
                <a:hueOff val="102361"/>
                <a:satOff val="14118"/>
                <a:lumOff val="10675"/>
              </a:schemeClr>
            </a:solidFill>
          </a:ln>
        </p:spPr>
        <p:txBody>
          <a:bodyPr/>
          <a:lstStyle/>
          <a:p>
            <a:pPr algn="ctr">
              <a:lnSpc>
                <a:spcPct val="100000"/>
              </a:lnSpc>
              <a:defRPr sz="3200" spc="0">
                <a:solidFill>
                  <a:srgbClr val="000000"/>
                </a:solidFill>
                <a:latin typeface="Helvetica Light"/>
                <a:ea typeface="Helvetica Light"/>
                <a:cs typeface="Helvetica Light"/>
                <a:sym typeface="Helvetica Light"/>
              </a:defRPr>
            </a:pPr>
            <a:endParaRPr dirty="0"/>
          </a:p>
        </p:txBody>
      </p:sp>
      <p:sp>
        <p:nvSpPr>
          <p:cNvPr id="1660" name="LIKED THE…"/>
          <p:cNvSpPr txBox="1"/>
          <p:nvPr/>
        </p:nvSpPr>
        <p:spPr>
          <a:xfrm>
            <a:off x="349691" y="1284252"/>
            <a:ext cx="7428618" cy="289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nSpc>
                <a:spcPct val="100000"/>
              </a:lnSpc>
              <a:defRPr sz="7000" spc="350">
                <a:latin typeface="Arial Black"/>
                <a:ea typeface="Arial Black"/>
                <a:cs typeface="Arial Black"/>
                <a:sym typeface="Arial Black"/>
              </a:defRPr>
            </a:pPr>
            <a:r>
              <a:t>LIKED THE </a:t>
            </a:r>
          </a:p>
          <a:p>
            <a:pPr>
              <a:lnSpc>
                <a:spcPct val="100000"/>
              </a:lnSpc>
              <a:defRPr sz="5600" spc="280">
                <a:latin typeface="Arial Black"/>
                <a:ea typeface="Arial Black"/>
                <a:cs typeface="Arial Black"/>
                <a:sym typeface="Arial Black"/>
              </a:defRPr>
            </a:pPr>
            <a:r>
              <a:t>PRESENTATION?</a:t>
            </a:r>
          </a:p>
          <a:p>
            <a:pPr>
              <a:lnSpc>
                <a:spcPct val="100000"/>
              </a:lnSpc>
              <a:defRPr sz="3000" spc="150">
                <a:latin typeface="Arial Black"/>
                <a:ea typeface="Arial Black"/>
                <a:cs typeface="Arial Black"/>
                <a:sym typeface="Arial Black"/>
              </a:defRPr>
            </a:pPr>
            <a:r>
              <a:t>WANTS TO DISCUSS FURTHER?</a:t>
            </a:r>
          </a:p>
        </p:txBody>
      </p:sp>
      <p:sp>
        <p:nvSpPr>
          <p:cNvPr id="1661" name="Yogesh Tak…"/>
          <p:cNvSpPr txBox="1"/>
          <p:nvPr/>
        </p:nvSpPr>
        <p:spPr>
          <a:xfrm>
            <a:off x="784887" y="4770983"/>
            <a:ext cx="5747564" cy="147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latin typeface="Montserrat SemiBold"/>
                <a:ea typeface="Montserrat SemiBold"/>
                <a:cs typeface="Montserrat SemiBold"/>
                <a:sym typeface="Montserrat SemiBold"/>
              </a:defRPr>
            </a:pPr>
            <a:r>
              <a:t>Yogesh Tak</a:t>
            </a:r>
          </a:p>
          <a:p>
            <a:pPr>
              <a:defRPr>
                <a:latin typeface="Montserrat SemiBold"/>
                <a:ea typeface="Montserrat SemiBold"/>
                <a:cs typeface="Montserrat SemiBold"/>
                <a:sym typeface="Montserrat SemiBold"/>
              </a:defRPr>
            </a:pPr>
            <a:r>
              <a:t>Amity Institute of Food Technology</a:t>
            </a:r>
          </a:p>
          <a:p>
            <a:pPr>
              <a:defRPr>
                <a:latin typeface="Montserrat SemiBold"/>
                <a:ea typeface="Montserrat SemiBold"/>
                <a:cs typeface="Montserrat SemiBold"/>
                <a:sym typeface="Montserrat SemiBold"/>
              </a:defRPr>
            </a:pPr>
            <a:r>
              <a:t>yogesh.tak@student.amity.edu</a:t>
            </a:r>
          </a:p>
        </p:txBody>
      </p:sp>
      <p:pic>
        <p:nvPicPr>
          <p:cNvPr id="1662" name="barcode-scanner.png" descr="barcode-scanner.png"/>
          <p:cNvPicPr>
            <a:picLocks noChangeAspect="1"/>
          </p:cNvPicPr>
          <p:nvPr/>
        </p:nvPicPr>
        <p:blipFill>
          <a:blip r:embed="rId4">
            <a:extLst/>
          </a:blip>
          <a:stretch>
            <a:fillRect/>
          </a:stretch>
        </p:blipFill>
        <p:spPr>
          <a:xfrm>
            <a:off x="9459641" y="9479282"/>
            <a:ext cx="1635838" cy="1635838"/>
          </a:xfrm>
          <a:prstGeom prst="rect">
            <a:avLst/>
          </a:prstGeom>
          <a:ln w="12700">
            <a:miter lim="400000"/>
          </a:ln>
        </p:spPr>
      </p:pic>
      <p:pic>
        <p:nvPicPr>
          <p:cNvPr id="1663" name="speedometer.png" descr="speedometer.png"/>
          <p:cNvPicPr>
            <a:picLocks noChangeAspect="1"/>
          </p:cNvPicPr>
          <p:nvPr/>
        </p:nvPicPr>
        <p:blipFill>
          <a:blip r:embed="rId5">
            <a:extLst/>
          </a:blip>
          <a:stretch>
            <a:fillRect/>
          </a:stretch>
        </p:blipFill>
        <p:spPr>
          <a:xfrm>
            <a:off x="13123226" y="9191381"/>
            <a:ext cx="2313326" cy="2313326"/>
          </a:xfrm>
          <a:prstGeom prst="rect">
            <a:avLst/>
          </a:prstGeom>
          <a:ln w="12700">
            <a:miter lim="400000"/>
          </a:ln>
        </p:spPr>
      </p:pic>
      <p:pic>
        <p:nvPicPr>
          <p:cNvPr id="1664" name="groceries.png" descr="groceries.png"/>
          <p:cNvPicPr>
            <a:picLocks noChangeAspect="1"/>
          </p:cNvPicPr>
          <p:nvPr/>
        </p:nvPicPr>
        <p:blipFill>
          <a:blip r:embed="rId6">
            <a:extLst/>
          </a:blip>
          <a:stretch>
            <a:fillRect/>
          </a:stretch>
        </p:blipFill>
        <p:spPr>
          <a:xfrm>
            <a:off x="17464299" y="9416674"/>
            <a:ext cx="1761054" cy="1761054"/>
          </a:xfrm>
          <a:prstGeom prst="rect">
            <a:avLst/>
          </a:prstGeom>
          <a:ln w="12700">
            <a:miter lim="400000"/>
          </a:ln>
        </p:spPr>
      </p:pic>
      <p:pic>
        <p:nvPicPr>
          <p:cNvPr id="1665" name="planet-earth.png" descr="planet-earth.png"/>
          <p:cNvPicPr>
            <a:picLocks noChangeAspect="1"/>
          </p:cNvPicPr>
          <p:nvPr/>
        </p:nvPicPr>
        <p:blipFill>
          <a:blip r:embed="rId7">
            <a:extLst/>
          </a:blip>
          <a:stretch>
            <a:fillRect/>
          </a:stretch>
        </p:blipFill>
        <p:spPr>
          <a:xfrm>
            <a:off x="20806427" y="9372192"/>
            <a:ext cx="1850019" cy="1850018"/>
          </a:xfrm>
          <a:prstGeom prst="rect">
            <a:avLst/>
          </a:prstGeom>
          <a:ln w="12700">
            <a:miter lim="400000"/>
          </a:ln>
        </p:spPr>
      </p:pic>
      <p:sp>
        <p:nvSpPr>
          <p:cNvPr id="1666" name="Food Safety"/>
          <p:cNvSpPr txBox="1"/>
          <p:nvPr/>
        </p:nvSpPr>
        <p:spPr>
          <a:xfrm>
            <a:off x="9277574" y="11560800"/>
            <a:ext cx="1999972"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latin typeface="Montserrat Bold"/>
                <a:ea typeface="Montserrat Bold"/>
                <a:cs typeface="Montserrat Bold"/>
                <a:sym typeface="Montserrat Bold"/>
              </a:defRPr>
            </a:lvl1pPr>
          </a:lstStyle>
          <a:p>
            <a:r>
              <a:t>Food Safety</a:t>
            </a:r>
          </a:p>
        </p:txBody>
      </p:sp>
      <p:sp>
        <p:nvSpPr>
          <p:cNvPr id="1667" name="Food Freshness"/>
          <p:cNvSpPr txBox="1"/>
          <p:nvPr/>
        </p:nvSpPr>
        <p:spPr>
          <a:xfrm>
            <a:off x="12978850" y="11560800"/>
            <a:ext cx="2602078"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latin typeface="Montserrat Bold"/>
                <a:ea typeface="Montserrat Bold"/>
                <a:cs typeface="Montserrat Bold"/>
                <a:sym typeface="Montserrat Bold"/>
              </a:defRPr>
            </a:lvl1pPr>
          </a:lstStyle>
          <a:p>
            <a:r>
              <a:t>Food Freshness</a:t>
            </a:r>
          </a:p>
        </p:txBody>
      </p:sp>
      <p:sp>
        <p:nvSpPr>
          <p:cNvPr id="1668" name="Reduced Waste"/>
          <p:cNvSpPr txBox="1"/>
          <p:nvPr/>
        </p:nvSpPr>
        <p:spPr>
          <a:xfrm>
            <a:off x="17045743" y="11560800"/>
            <a:ext cx="2598167"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latin typeface="Montserrat Bold"/>
                <a:ea typeface="Montserrat Bold"/>
                <a:cs typeface="Montserrat Bold"/>
                <a:sym typeface="Montserrat Bold"/>
              </a:defRPr>
            </a:lvl1pPr>
          </a:lstStyle>
          <a:p>
            <a:r>
              <a:t>Reduced Waste</a:t>
            </a:r>
          </a:p>
        </p:txBody>
      </p:sp>
      <p:sp>
        <p:nvSpPr>
          <p:cNvPr id="1669" name="Sustainability"/>
          <p:cNvSpPr txBox="1"/>
          <p:nvPr/>
        </p:nvSpPr>
        <p:spPr>
          <a:xfrm>
            <a:off x="20580016" y="11560800"/>
            <a:ext cx="2302841"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latin typeface="Montserrat Bold"/>
                <a:ea typeface="Montserrat Bold"/>
                <a:cs typeface="Montserrat Bold"/>
                <a:sym typeface="Montserrat Bold"/>
              </a:defRPr>
            </a:lvl1pPr>
          </a:lstStyle>
          <a:p>
            <a:r>
              <a:t>Sustainability</a:t>
            </a:r>
          </a:p>
        </p:txBody>
      </p:sp>
      <p:sp>
        <p:nvSpPr>
          <p:cNvPr id="1670" name="Let’s build a smarter, safer, more sustainable global food system"/>
          <p:cNvSpPr txBox="1"/>
          <p:nvPr/>
        </p:nvSpPr>
        <p:spPr>
          <a:xfrm>
            <a:off x="10333855" y="12721673"/>
            <a:ext cx="11830796"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ct val="100000"/>
              </a:lnSpc>
              <a:defRPr sz="3000" b="1" i="1" spc="0">
                <a:solidFill>
                  <a:srgbClr val="323232"/>
                </a:solidFill>
                <a:latin typeface="Helvetica"/>
                <a:ea typeface="Helvetica"/>
                <a:cs typeface="Helvetica"/>
                <a:sym typeface="Helvetica"/>
              </a:defRPr>
            </a:lvl1pPr>
          </a:lstStyle>
          <a:p>
            <a:r>
              <a:t>Let’s build a smarter, safer, more sustainable global food system</a:t>
            </a:r>
          </a:p>
        </p:txBody>
      </p:sp>
      <p:sp>
        <p:nvSpPr>
          <p:cNvPr id="1671" name="AMIFOST-2018"/>
          <p:cNvSpPr txBox="1"/>
          <p:nvPr/>
        </p:nvSpPr>
        <p:spPr>
          <a:xfrm>
            <a:off x="567662" y="562526"/>
            <a:ext cx="2482678"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spc="150">
                <a:solidFill>
                  <a:srgbClr val="FFFB00"/>
                </a:solidFill>
                <a:latin typeface="Impact"/>
                <a:ea typeface="Impact"/>
                <a:cs typeface="Impact"/>
                <a:sym typeface="Impact"/>
              </a:defRPr>
            </a:lvl1pPr>
          </a:lstStyle>
          <a:p>
            <a:r>
              <a:t>AMIFOST-2018</a:t>
            </a:r>
          </a:p>
        </p:txBody>
      </p:sp>
      <p:sp>
        <p:nvSpPr>
          <p:cNvPr id="1672" name="Image Sources:…"/>
          <p:cNvSpPr txBox="1"/>
          <p:nvPr/>
        </p:nvSpPr>
        <p:spPr>
          <a:xfrm>
            <a:off x="540975" y="10658389"/>
            <a:ext cx="6235388" cy="314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200" u="sng" spc="60">
                <a:latin typeface="Montserrat Bold"/>
                <a:ea typeface="Montserrat Bold"/>
                <a:cs typeface="Montserrat Bold"/>
                <a:sym typeface="Montserrat Bold"/>
              </a:defRPr>
            </a:pPr>
            <a:r>
              <a:t>Image Sources:</a:t>
            </a:r>
          </a:p>
          <a:p>
            <a:pPr>
              <a:defRPr sz="1200" spc="60"/>
            </a:pPr>
            <a:r>
              <a:rPr>
                <a:hlinkClick r:id="rId8"/>
              </a:rPr>
              <a:t>www.unsplash.com</a:t>
            </a:r>
          </a:p>
          <a:p>
            <a:pPr>
              <a:defRPr sz="1200" spc="60"/>
            </a:pPr>
            <a:r>
              <a:rPr>
                <a:hlinkClick r:id="rId9"/>
              </a:rPr>
              <a:t>www.flaticon.com</a:t>
            </a:r>
          </a:p>
          <a:p>
            <a:pPr>
              <a:defRPr sz="1200" spc="60"/>
            </a:pPr>
            <a:r>
              <a:rPr>
                <a:hlinkClick r:id="rId10"/>
              </a:rPr>
              <a:t>www.who.int</a:t>
            </a:r>
          </a:p>
          <a:p>
            <a:pPr>
              <a:defRPr sz="1200" u="sng" spc="60">
                <a:latin typeface="Montserrat Bold"/>
                <a:ea typeface="Montserrat Bold"/>
                <a:cs typeface="Montserrat Bold"/>
                <a:sym typeface="Montserrat Bold"/>
              </a:defRPr>
            </a:pPr>
            <a:r>
              <a:t>Data Sources:</a:t>
            </a:r>
          </a:p>
          <a:p>
            <a:pPr marL="211015" indent="-211015">
              <a:buSzPct val="100000"/>
              <a:buAutoNum type="arabicPeriod"/>
              <a:defRPr sz="1200" spc="60"/>
            </a:pPr>
            <a:r>
              <a:t>“Food Safety” (Fact Sheet) - WHO, October, 2017</a:t>
            </a:r>
          </a:p>
          <a:p>
            <a:pPr marL="211015" indent="-211015">
              <a:buSzPct val="100000"/>
              <a:buAutoNum type="arabicPeriod"/>
              <a:defRPr sz="1200" spc="60"/>
            </a:pPr>
            <a:r>
              <a:t>“High Cost of Food borne illness” - The Ohio State University, June, 2015</a:t>
            </a:r>
          </a:p>
          <a:p>
            <a:pPr marL="211015" indent="-211015">
              <a:buSzPct val="100000"/>
              <a:buAutoNum type="arabicPeriod"/>
              <a:defRPr sz="1200" spc="60"/>
            </a:pPr>
            <a:r>
              <a:t>“IBM Food Trust” - IBM Corporation</a:t>
            </a:r>
          </a:p>
          <a:p>
            <a:pPr marL="211015" indent="-211015">
              <a:buSzPct val="100000"/>
              <a:buAutoNum type="arabicPeriod"/>
              <a:defRPr sz="1200" spc="60"/>
            </a:pPr>
            <a:r>
              <a:t>From Farm to Blockchain - NYTimes, September, 2018 </a:t>
            </a:r>
          </a:p>
          <a:p>
            <a:pPr>
              <a:defRPr sz="1200" spc="60"/>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4" name="On the internet…"/>
          <p:cNvSpPr txBox="1">
            <a:spLocks noGrp="1"/>
          </p:cNvSpPr>
          <p:nvPr>
            <p:ph type="body" idx="16"/>
          </p:nvPr>
        </p:nvSpPr>
        <p:spPr>
          <a:xfrm>
            <a:off x="2651828" y="3258253"/>
            <a:ext cx="8090903" cy="3426579"/>
          </a:xfrm>
          <a:prstGeom prst="rect">
            <a:avLst/>
          </a:prstGeom>
        </p:spPr>
        <p:txBody>
          <a:bodyPr/>
          <a:lstStyle/>
          <a:p>
            <a:pPr>
              <a:lnSpc>
                <a:spcPct val="90000"/>
              </a:lnSpc>
              <a:defRPr sz="8000" spc="-400">
                <a:solidFill>
                  <a:srgbClr val="000000"/>
                </a:solidFill>
                <a:latin typeface="Playfair Display"/>
                <a:ea typeface="Playfair Display"/>
                <a:cs typeface="Playfair Display"/>
                <a:sym typeface="Playfair Display"/>
              </a:defRPr>
            </a:pPr>
            <a:r>
              <a:rPr dirty="0"/>
              <a:t>On the internet</a:t>
            </a:r>
          </a:p>
          <a:p>
            <a:pPr>
              <a:lnSpc>
                <a:spcPct val="90000"/>
              </a:lnSpc>
              <a:defRPr sz="8000" spc="-400">
                <a:solidFill>
                  <a:srgbClr val="000000"/>
                </a:solidFill>
                <a:latin typeface="Playfair Display"/>
                <a:ea typeface="Playfair Display"/>
                <a:cs typeface="Playfair Display"/>
                <a:sym typeface="Playfair Display"/>
              </a:defRPr>
            </a:pPr>
            <a:r>
              <a:rPr dirty="0"/>
              <a:t>Nobody knows</a:t>
            </a:r>
            <a:endParaRPr dirty="0">
              <a:solidFill>
                <a:srgbClr val="FFFFFF"/>
              </a:solidFill>
            </a:endParaRPr>
          </a:p>
          <a:p>
            <a:pPr>
              <a:lnSpc>
                <a:spcPct val="90000"/>
              </a:lnSpc>
              <a:defRPr sz="8000" spc="-400">
                <a:solidFill>
                  <a:schemeClr val="accent6">
                    <a:hueOff val="-194191"/>
                    <a:satOff val="-4488"/>
                    <a:lumOff val="-21153"/>
                  </a:schemeClr>
                </a:solidFill>
                <a:latin typeface="Playfair Display"/>
                <a:ea typeface="Playfair Display"/>
                <a:cs typeface="Playfair Display"/>
                <a:sym typeface="Playfair Display"/>
              </a:defRPr>
            </a:pPr>
            <a:r>
              <a:rPr lang="en-US" dirty="0"/>
              <a:t>User is a</a:t>
            </a:r>
            <a:r>
              <a:rPr dirty="0"/>
              <a:t> DOG.</a:t>
            </a:r>
          </a:p>
        </p:txBody>
      </p:sp>
      <p:sp>
        <p:nvSpPr>
          <p:cNvPr id="1395" name="Line"/>
          <p:cNvSpPr>
            <a:spLocks noGrp="1"/>
          </p:cNvSpPr>
          <p:nvPr>
            <p:ph type="body" idx="17"/>
          </p:nvPr>
        </p:nvSpPr>
        <p:spPr>
          <a:xfrm>
            <a:off x="2987594" y="6697123"/>
            <a:ext cx="5421422" cy="1"/>
          </a:xfrm>
          <a:prstGeom prst="line">
            <a:avLst/>
          </a:prstGeom>
          <a:ln w="25400">
            <a:solidFill>
              <a:schemeClr val="accent5"/>
            </a:solidFill>
          </a:ln>
        </p:spPr>
        <p:txBody>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pic>
        <p:nvPicPr>
          <p:cNvPr id="1396" name="Xd0zUn3.jpg" descr="Xd0zUn3.jpg"/>
          <p:cNvPicPr>
            <a:picLocks noGrp="1" noChangeAspect="1"/>
          </p:cNvPicPr>
          <p:nvPr>
            <p:ph type="pic" idx="18"/>
          </p:nvPr>
        </p:nvPicPr>
        <p:blipFill>
          <a:blip r:embed="rId3">
            <a:extLst/>
          </a:blip>
          <a:srcRect l="16716" r="16716"/>
          <a:stretch>
            <a:fillRect/>
          </a:stretch>
        </p:blipFill>
        <p:spPr>
          <a:xfrm>
            <a:off x="12195892" y="-9625"/>
            <a:ext cx="12192001" cy="13735251"/>
          </a:xfrm>
          <a:prstGeom prst="rect">
            <a:avLst/>
          </a:prstGeom>
        </p:spPr>
      </p:pic>
      <p:pic>
        <p:nvPicPr>
          <p:cNvPr id="1398" name="screenshot-of-the-checkbox-recaptcha-subscribers-will-see-on-signup-forms.png" descr="screenshot-of-the-checkbox-recaptcha-subscribers-will-see-on-signup-forms.png"/>
          <p:cNvPicPr>
            <a:picLocks noChangeAspect="1"/>
          </p:cNvPicPr>
          <p:nvPr/>
        </p:nvPicPr>
        <p:blipFill>
          <a:blip r:embed="rId4">
            <a:extLst/>
          </a:blip>
          <a:stretch>
            <a:fillRect/>
          </a:stretch>
        </p:blipFill>
        <p:spPr>
          <a:xfrm>
            <a:off x="3151215" y="9311875"/>
            <a:ext cx="5257801" cy="2705101"/>
          </a:xfrm>
          <a:prstGeom prst="rect">
            <a:avLst/>
          </a:prstGeom>
          <a:ln w="12700">
            <a:miter lim="400000"/>
          </a:ln>
        </p:spPr>
      </p:pic>
      <p:sp>
        <p:nvSpPr>
          <p:cNvPr id="1399" name="AMIFOST-2018"/>
          <p:cNvSpPr txBox="1"/>
          <p:nvPr/>
        </p:nvSpPr>
        <p:spPr>
          <a:xfrm>
            <a:off x="170482" y="138866"/>
            <a:ext cx="248267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spc="150">
                <a:solidFill>
                  <a:schemeClr val="accent4">
                    <a:hueOff val="102361"/>
                    <a:satOff val="14118"/>
                    <a:lumOff val="10675"/>
                  </a:schemeClr>
                </a:solidFill>
                <a:latin typeface="Impact"/>
                <a:ea typeface="Impact"/>
                <a:cs typeface="Impact"/>
                <a:sym typeface="Impact"/>
              </a:defRPr>
            </a:lvl1pPr>
          </a:lstStyle>
          <a:p>
            <a:r>
              <a:t>AMIFOST-2018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3" name="ales-nesetril-734016-unsplash.jpg" descr="ales-nesetril-734016-unsplash.jpg"/>
          <p:cNvPicPr>
            <a:picLocks noGrp="1" noChangeAspect="1"/>
          </p:cNvPicPr>
          <p:nvPr>
            <p:ph type="pic" idx="13"/>
          </p:nvPr>
        </p:nvPicPr>
        <p:blipFill>
          <a:blip r:embed="rId3">
            <a:alphaModFix amt="30000"/>
            <a:extLst/>
          </a:blip>
          <a:srcRect t="10266" b="10266"/>
          <a:stretch>
            <a:fillRect/>
          </a:stretch>
        </p:blipFill>
        <p:spPr>
          <a:prstGeom prst="rect">
            <a:avLst/>
          </a:prstGeom>
        </p:spPr>
      </p:pic>
      <p:sp>
        <p:nvSpPr>
          <p:cNvPr id="1404" name="Rectangle"/>
          <p:cNvSpPr>
            <a:spLocks noGrp="1"/>
          </p:cNvSpPr>
          <p:nvPr>
            <p:ph type="body" idx="14"/>
          </p:nvPr>
        </p:nvSpPr>
        <p:spPr>
          <a:prstGeom prst="rect">
            <a:avLst/>
          </a:prstGeom>
        </p:spPr>
        <p:txBody>
          <a:bodyPr/>
          <a:lstStyle/>
          <a:p>
            <a:pPr algn="ctr">
              <a:lnSpc>
                <a:spcPct val="100000"/>
              </a:lnSpc>
              <a:defRPr sz="3200" spc="0">
                <a:latin typeface="Helvetica Light"/>
                <a:ea typeface="Helvetica Light"/>
                <a:cs typeface="Helvetica Light"/>
                <a:sym typeface="Helvetica Light"/>
              </a:defRPr>
            </a:pPr>
            <a:endParaRPr/>
          </a:p>
        </p:txBody>
      </p:sp>
      <p:sp>
        <p:nvSpPr>
          <p:cNvPr id="1405" name="“Now, in the hyper-connected and ever evolving world, transparency is the new power.”"/>
          <p:cNvSpPr txBox="1">
            <a:spLocks noGrp="1"/>
          </p:cNvSpPr>
          <p:nvPr>
            <p:ph type="body" idx="15"/>
          </p:nvPr>
        </p:nvSpPr>
        <p:spPr>
          <a:xfrm>
            <a:off x="2528254" y="5801359"/>
            <a:ext cx="19684379" cy="2113281"/>
          </a:xfrm>
          <a:prstGeom prst="rect">
            <a:avLst/>
          </a:prstGeom>
        </p:spPr>
        <p:txBody>
          <a:bodyPr/>
          <a:lstStyle/>
          <a:p>
            <a:pPr algn="ctr">
              <a:lnSpc>
                <a:spcPct val="80000"/>
              </a:lnSpc>
              <a:defRPr sz="6600" spc="0">
                <a:latin typeface="Playfair Display"/>
                <a:ea typeface="Playfair Display"/>
                <a:cs typeface="Playfair Display"/>
                <a:sym typeface="Playfair Display"/>
              </a:defRPr>
            </a:pPr>
            <a:r>
              <a:t>“Now, in the hyper-connected and ever evolving world, </a:t>
            </a:r>
            <a:r>
              <a:rPr>
                <a:solidFill>
                  <a:schemeClr val="accent4">
                    <a:hueOff val="102361"/>
                    <a:satOff val="14118"/>
                    <a:lumOff val="10675"/>
                  </a:schemeClr>
                </a:solidFill>
              </a:rPr>
              <a:t>transparency </a:t>
            </a:r>
            <a:r>
              <a:t>is the </a:t>
            </a:r>
            <a:r>
              <a:rPr>
                <a:solidFill>
                  <a:schemeClr val="accent4">
                    <a:hueOff val="102361"/>
                    <a:satOff val="14118"/>
                    <a:lumOff val="10675"/>
                  </a:schemeClr>
                </a:solidFill>
              </a:rPr>
              <a:t>new power.”</a:t>
            </a:r>
          </a:p>
        </p:txBody>
      </p:sp>
      <p:sp>
        <p:nvSpPr>
          <p:cNvPr id="1406" name="Benjamin Herzberg -Program Lead, World Bank"/>
          <p:cNvSpPr txBox="1"/>
          <p:nvPr/>
        </p:nvSpPr>
        <p:spPr>
          <a:xfrm>
            <a:off x="8512847" y="8364559"/>
            <a:ext cx="7701967"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Montserrat Bold"/>
                <a:ea typeface="Montserrat Bold"/>
                <a:cs typeface="Montserrat Bold"/>
                <a:sym typeface="Montserrat Bold"/>
              </a:defRPr>
            </a:lvl1pPr>
          </a:lstStyle>
          <a:p>
            <a:r>
              <a:t>Benjamin Herzberg -Program Lead, World Bank</a:t>
            </a:r>
          </a:p>
        </p:txBody>
      </p:sp>
      <p:sp>
        <p:nvSpPr>
          <p:cNvPr id="1407" name="AMIFOST-2018"/>
          <p:cNvSpPr txBox="1"/>
          <p:nvPr/>
        </p:nvSpPr>
        <p:spPr>
          <a:xfrm>
            <a:off x="21300535" y="562526"/>
            <a:ext cx="248267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spc="150">
                <a:solidFill>
                  <a:schemeClr val="accent4">
                    <a:hueOff val="102361"/>
                    <a:satOff val="14118"/>
                    <a:lumOff val="10675"/>
                  </a:schemeClr>
                </a:solidFill>
                <a:latin typeface="Impact"/>
                <a:ea typeface="Impact"/>
                <a:cs typeface="Impact"/>
                <a:sym typeface="Impact"/>
              </a:defRPr>
            </a:lvl1pPr>
          </a:lstStyle>
          <a:p>
            <a:r>
              <a:t>AMIFOST-2018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16" name="traceability-2.png" descr="traceability-2.png"/>
          <p:cNvPicPr>
            <a:picLocks noChangeAspect="1"/>
          </p:cNvPicPr>
          <p:nvPr/>
        </p:nvPicPr>
        <p:blipFill>
          <a:blip r:embed="rId3">
            <a:extLst/>
          </a:blip>
          <a:stretch>
            <a:fillRect/>
          </a:stretch>
        </p:blipFill>
        <p:spPr>
          <a:xfrm>
            <a:off x="1856219" y="-241644"/>
            <a:ext cx="24384001" cy="12192001"/>
          </a:xfrm>
          <a:prstGeom prst="rect">
            <a:avLst/>
          </a:prstGeom>
          <a:ln w="12700">
            <a:miter lim="400000"/>
          </a:ln>
        </p:spPr>
      </p:pic>
      <p:sp>
        <p:nvSpPr>
          <p:cNvPr id="1411" name="Rectangle"/>
          <p:cNvSpPr>
            <a:spLocks noGrp="1"/>
          </p:cNvSpPr>
          <p:nvPr>
            <p:ph type="body" idx="14"/>
          </p:nvPr>
        </p:nvSpPr>
        <p:spPr>
          <a:prstGeom prst="rect">
            <a:avLst/>
          </a:prstGeom>
        </p:spPr>
        <p:txBody>
          <a:bodyPr/>
          <a:lstStyle/>
          <a:p>
            <a:pPr algn="ctr">
              <a:lnSpc>
                <a:spcPct val="100000"/>
              </a:lnSpc>
              <a:defRPr sz="3200" spc="0">
                <a:latin typeface="Helvetica Light"/>
                <a:ea typeface="Helvetica Light"/>
                <a:cs typeface="Helvetica Light"/>
                <a:sym typeface="Helvetica Light"/>
              </a:defRPr>
            </a:pPr>
            <a:endParaRPr dirty="0"/>
          </a:p>
        </p:txBody>
      </p:sp>
      <p:sp>
        <p:nvSpPr>
          <p:cNvPr id="1412" name="01"/>
          <p:cNvSpPr txBox="1">
            <a:spLocks noGrp="1"/>
          </p:cNvSpPr>
          <p:nvPr>
            <p:ph type="body" idx="16"/>
          </p:nvPr>
        </p:nvSpPr>
        <p:spPr>
          <a:xfrm>
            <a:off x="411534" y="9019738"/>
            <a:ext cx="2933701" cy="3200401"/>
          </a:xfrm>
          <a:prstGeom prst="rect">
            <a:avLst/>
          </a:prstGeom>
        </p:spPr>
        <p:txBody>
          <a:bodyPr/>
          <a:lstStyle>
            <a:lvl1pPr>
              <a:defRPr>
                <a:solidFill>
                  <a:schemeClr val="accent6">
                    <a:hueOff val="-194191"/>
                    <a:satOff val="-4488"/>
                    <a:lumOff val="-21153"/>
                  </a:schemeClr>
                </a:solidFill>
              </a:defRPr>
            </a:lvl1pPr>
          </a:lstStyle>
          <a:p>
            <a:r>
              <a:t>01</a:t>
            </a:r>
          </a:p>
        </p:txBody>
      </p:sp>
      <p:sp>
        <p:nvSpPr>
          <p:cNvPr id="1413" name="Exploring…"/>
          <p:cNvSpPr txBox="1">
            <a:spLocks noGrp="1"/>
          </p:cNvSpPr>
          <p:nvPr>
            <p:ph type="body" idx="18"/>
          </p:nvPr>
        </p:nvSpPr>
        <p:spPr>
          <a:xfrm>
            <a:off x="3124697" y="8587247"/>
            <a:ext cx="13259609" cy="4493261"/>
          </a:xfrm>
          <a:prstGeom prst="rect">
            <a:avLst/>
          </a:prstGeom>
        </p:spPr>
        <p:txBody>
          <a:bodyPr/>
          <a:lstStyle/>
          <a:p>
            <a:pPr>
              <a:lnSpc>
                <a:spcPct val="80000"/>
              </a:lnSpc>
              <a:defRPr sz="10000" spc="0">
                <a:solidFill>
                  <a:srgbClr val="000000"/>
                </a:solidFill>
                <a:latin typeface="Playfair Display"/>
                <a:ea typeface="Playfair Display"/>
                <a:cs typeface="Playfair Display"/>
                <a:sym typeface="Playfair Display"/>
              </a:defRPr>
            </a:pPr>
            <a:r>
              <a:t>Exploring </a:t>
            </a:r>
          </a:p>
          <a:p>
            <a:pPr>
              <a:lnSpc>
                <a:spcPct val="80000"/>
              </a:lnSpc>
              <a:defRPr sz="10000" spc="0">
                <a:solidFill>
                  <a:schemeClr val="accent6">
                    <a:hueOff val="-194191"/>
                    <a:satOff val="-4488"/>
                    <a:lumOff val="-21153"/>
                  </a:schemeClr>
                </a:solidFill>
                <a:latin typeface="Playfair Display"/>
                <a:ea typeface="Playfair Display"/>
                <a:cs typeface="Playfair Display"/>
                <a:sym typeface="Playfair Display"/>
              </a:defRPr>
            </a:pPr>
            <a:r>
              <a:t>FOOD TRACEABILITY</a:t>
            </a:r>
          </a:p>
        </p:txBody>
      </p:sp>
      <p:sp>
        <p:nvSpPr>
          <p:cNvPr id="1414" name="BENEFITS - CHALLENGES - OPPORTUNITIES"/>
          <p:cNvSpPr txBox="1">
            <a:spLocks noGrp="1"/>
          </p:cNvSpPr>
          <p:nvPr>
            <p:ph type="body" idx="19"/>
          </p:nvPr>
        </p:nvSpPr>
        <p:spPr>
          <a:xfrm>
            <a:off x="2996735" y="12425490"/>
            <a:ext cx="12217641" cy="596901"/>
          </a:xfrm>
          <a:prstGeom prst="rect">
            <a:avLst/>
          </a:prstGeom>
        </p:spPr>
        <p:txBody>
          <a:bodyPr/>
          <a:lstStyle>
            <a:lvl1pPr algn="ctr">
              <a:defRPr sz="3200" spc="480">
                <a:solidFill>
                  <a:srgbClr val="000000"/>
                </a:solidFill>
                <a:latin typeface="Montserrat Bold"/>
                <a:ea typeface="Montserrat Bold"/>
                <a:cs typeface="Montserrat Bold"/>
                <a:sym typeface="Montserrat Bold"/>
              </a:defRPr>
            </a:lvl1pPr>
          </a:lstStyle>
          <a:p>
            <a:r>
              <a:t>BENEFITS - CHALLENGES - OPPORTUNITIES</a:t>
            </a:r>
          </a:p>
        </p:txBody>
      </p:sp>
      <p:sp>
        <p:nvSpPr>
          <p:cNvPr id="1415" name="Line"/>
          <p:cNvSpPr>
            <a:spLocks noGrp="1"/>
          </p:cNvSpPr>
          <p:nvPr>
            <p:ph type="body" idx="21"/>
          </p:nvPr>
        </p:nvSpPr>
        <p:spPr>
          <a:xfrm>
            <a:off x="3124697" y="11979415"/>
            <a:ext cx="12432714" cy="1"/>
          </a:xfrm>
          <a:prstGeom prst="line">
            <a:avLst/>
          </a:prstGeom>
          <a:ln w="25400">
            <a:solidFill>
              <a:schemeClr val="accent5"/>
            </a:solidFill>
          </a:ln>
        </p:spPr>
        <p:txBody>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1417" name="Image Source: www.mytraceability.com"/>
          <p:cNvSpPr txBox="1"/>
          <p:nvPr/>
        </p:nvSpPr>
        <p:spPr>
          <a:xfrm>
            <a:off x="20898437" y="13347500"/>
            <a:ext cx="3365145"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spc="60">
                <a:solidFill>
                  <a:srgbClr val="53585F"/>
                </a:solidFill>
              </a:defRPr>
            </a:lvl1pPr>
          </a:lstStyle>
          <a:p>
            <a:r>
              <a:t>Image Source: www.mytraceability.com</a:t>
            </a:r>
          </a:p>
        </p:txBody>
      </p:sp>
      <p:sp>
        <p:nvSpPr>
          <p:cNvPr id="1418" name="AMIFOST-2018"/>
          <p:cNvSpPr txBox="1"/>
          <p:nvPr/>
        </p:nvSpPr>
        <p:spPr>
          <a:xfrm>
            <a:off x="21300535" y="562526"/>
            <a:ext cx="248267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spc="150">
                <a:solidFill>
                  <a:schemeClr val="accent4">
                    <a:hueOff val="102361"/>
                    <a:satOff val="14118"/>
                    <a:lumOff val="10675"/>
                  </a:schemeClr>
                </a:solidFill>
                <a:latin typeface="Impact"/>
                <a:ea typeface="Impact"/>
                <a:cs typeface="Impact"/>
                <a:sym typeface="Impact"/>
              </a:defRPr>
            </a:lvl1pPr>
          </a:lstStyle>
          <a:p>
            <a:r>
              <a:t>AMIFOST-2018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27" name="packaged-food.png" descr="packaged-food.png"/>
          <p:cNvPicPr>
            <a:picLocks noChangeAspect="1"/>
          </p:cNvPicPr>
          <p:nvPr/>
        </p:nvPicPr>
        <p:blipFill>
          <a:blip r:embed="rId3">
            <a:extLst/>
          </a:blip>
          <a:stretch>
            <a:fillRect/>
          </a:stretch>
        </p:blipFill>
        <p:spPr>
          <a:xfrm>
            <a:off x="2443192" y="3660547"/>
            <a:ext cx="21937982" cy="13716001"/>
          </a:xfrm>
          <a:prstGeom prst="rect">
            <a:avLst/>
          </a:prstGeom>
          <a:ln w="12700">
            <a:miter lim="400000"/>
          </a:ln>
        </p:spPr>
      </p:pic>
      <p:sp>
        <p:nvSpPr>
          <p:cNvPr id="1422" name="Rectangle"/>
          <p:cNvSpPr>
            <a:spLocks noGrp="1"/>
          </p:cNvSpPr>
          <p:nvPr>
            <p:ph type="body" idx="14"/>
          </p:nvPr>
        </p:nvSpPr>
        <p:spPr>
          <a:xfrm>
            <a:off x="1601182" y="-6014440"/>
            <a:ext cx="23622001" cy="12954001"/>
          </a:xfrm>
          <a:prstGeom prst="rect">
            <a:avLst/>
          </a:prstGeom>
        </p:spPr>
        <p:txBody>
          <a:bodyPr/>
          <a:lstStyle/>
          <a:p>
            <a:pPr algn="ctr">
              <a:lnSpc>
                <a:spcPct val="100000"/>
              </a:lnSpc>
              <a:defRPr sz="3200" spc="0">
                <a:latin typeface="Helvetica Light"/>
                <a:ea typeface="Helvetica Light"/>
                <a:cs typeface="Helvetica Light"/>
                <a:sym typeface="Helvetica Light"/>
              </a:defRPr>
            </a:pPr>
            <a:endParaRPr dirty="0"/>
          </a:p>
        </p:txBody>
      </p:sp>
      <p:sp>
        <p:nvSpPr>
          <p:cNvPr id="1423" name="02"/>
          <p:cNvSpPr txBox="1">
            <a:spLocks noGrp="1"/>
          </p:cNvSpPr>
          <p:nvPr>
            <p:ph type="body" idx="16"/>
          </p:nvPr>
        </p:nvSpPr>
        <p:spPr>
          <a:xfrm>
            <a:off x="1631716" y="2624298"/>
            <a:ext cx="3467101" cy="3200401"/>
          </a:xfrm>
          <a:prstGeom prst="rect">
            <a:avLst/>
          </a:prstGeom>
        </p:spPr>
        <p:txBody>
          <a:bodyPr/>
          <a:lstStyle>
            <a:lvl1pPr>
              <a:defRPr>
                <a:solidFill>
                  <a:schemeClr val="accent6">
                    <a:hueOff val="-194191"/>
                    <a:satOff val="-4488"/>
                    <a:lumOff val="-21153"/>
                  </a:schemeClr>
                </a:solidFill>
              </a:defRPr>
            </a:lvl1pPr>
          </a:lstStyle>
          <a:p>
            <a:r>
              <a:t>02</a:t>
            </a:r>
          </a:p>
        </p:txBody>
      </p:sp>
      <p:sp>
        <p:nvSpPr>
          <p:cNvPr id="1424" name="Exploring…"/>
          <p:cNvSpPr txBox="1">
            <a:spLocks noGrp="1"/>
          </p:cNvSpPr>
          <p:nvPr>
            <p:ph type="body" idx="18"/>
          </p:nvPr>
        </p:nvSpPr>
        <p:spPr>
          <a:xfrm>
            <a:off x="4971371" y="2226612"/>
            <a:ext cx="13259609" cy="4493261"/>
          </a:xfrm>
          <a:prstGeom prst="rect">
            <a:avLst/>
          </a:prstGeom>
        </p:spPr>
        <p:txBody>
          <a:bodyPr/>
          <a:lstStyle/>
          <a:p>
            <a:pPr>
              <a:lnSpc>
                <a:spcPct val="80000"/>
              </a:lnSpc>
              <a:defRPr sz="10000" spc="0">
                <a:solidFill>
                  <a:srgbClr val="000000"/>
                </a:solidFill>
                <a:latin typeface="Playfair Display"/>
                <a:ea typeface="Playfair Display"/>
                <a:cs typeface="Playfair Display"/>
                <a:sym typeface="Playfair Display"/>
              </a:defRPr>
            </a:pPr>
            <a:r>
              <a:t>Exploring </a:t>
            </a:r>
          </a:p>
          <a:p>
            <a:pPr>
              <a:lnSpc>
                <a:spcPct val="80000"/>
              </a:lnSpc>
              <a:defRPr sz="10000" spc="0">
                <a:solidFill>
                  <a:schemeClr val="accent6">
                    <a:hueOff val="-194191"/>
                    <a:satOff val="-4488"/>
                    <a:lumOff val="-21153"/>
                  </a:schemeClr>
                </a:solidFill>
                <a:latin typeface="Playfair Display"/>
                <a:ea typeface="Playfair Display"/>
                <a:cs typeface="Playfair Display"/>
                <a:sym typeface="Playfair Display"/>
              </a:defRPr>
            </a:pPr>
            <a:r>
              <a:t>FOOD SAFETY</a:t>
            </a:r>
          </a:p>
        </p:txBody>
      </p:sp>
      <p:sp>
        <p:nvSpPr>
          <p:cNvPr id="1425" name="BENEFITS - CHALLENGES - OPPORTUNITIES"/>
          <p:cNvSpPr txBox="1">
            <a:spLocks noGrp="1"/>
          </p:cNvSpPr>
          <p:nvPr>
            <p:ph type="body" idx="19"/>
          </p:nvPr>
        </p:nvSpPr>
        <p:spPr>
          <a:xfrm>
            <a:off x="4216918" y="6030050"/>
            <a:ext cx="12217641" cy="596901"/>
          </a:xfrm>
          <a:prstGeom prst="rect">
            <a:avLst/>
          </a:prstGeom>
        </p:spPr>
        <p:txBody>
          <a:bodyPr/>
          <a:lstStyle>
            <a:lvl1pPr algn="ctr">
              <a:defRPr sz="3200" spc="480">
                <a:solidFill>
                  <a:srgbClr val="000000"/>
                </a:solidFill>
                <a:latin typeface="Montserrat Bold"/>
                <a:ea typeface="Montserrat Bold"/>
                <a:cs typeface="Montserrat Bold"/>
                <a:sym typeface="Montserrat Bold"/>
              </a:defRPr>
            </a:lvl1pPr>
          </a:lstStyle>
          <a:p>
            <a:r>
              <a:t>BENEFITS - CHALLENGES - OPPORTUNITIES</a:t>
            </a:r>
          </a:p>
        </p:txBody>
      </p:sp>
      <p:sp>
        <p:nvSpPr>
          <p:cNvPr id="1426" name="Line"/>
          <p:cNvSpPr>
            <a:spLocks noGrp="1"/>
          </p:cNvSpPr>
          <p:nvPr>
            <p:ph type="body" idx="21"/>
          </p:nvPr>
        </p:nvSpPr>
        <p:spPr>
          <a:xfrm>
            <a:off x="5098817" y="5717440"/>
            <a:ext cx="8252720" cy="1"/>
          </a:xfrm>
          <a:prstGeom prst="line">
            <a:avLst/>
          </a:prstGeom>
          <a:ln w="25400">
            <a:solidFill>
              <a:schemeClr val="accent5"/>
            </a:solidFill>
          </a:ln>
        </p:spPr>
        <p:txBody>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1428" name="AMIFOST-2018"/>
          <p:cNvSpPr txBox="1"/>
          <p:nvPr/>
        </p:nvSpPr>
        <p:spPr>
          <a:xfrm>
            <a:off x="21300535" y="562526"/>
            <a:ext cx="248267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spc="150">
                <a:solidFill>
                  <a:schemeClr val="accent4">
                    <a:hueOff val="102361"/>
                    <a:satOff val="14118"/>
                    <a:lumOff val="10675"/>
                  </a:schemeClr>
                </a:solidFill>
                <a:latin typeface="Impact"/>
                <a:ea typeface="Impact"/>
                <a:cs typeface="Impact"/>
                <a:sym typeface="Impact"/>
              </a:defRPr>
            </a:lvl1pPr>
          </a:lstStyle>
          <a:p>
            <a:r>
              <a:t>AMIFOST-2018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37" name="What-is-blockchain-.png" descr="What-is-blockchain-.png"/>
          <p:cNvPicPr>
            <a:picLocks noChangeAspect="1"/>
          </p:cNvPicPr>
          <p:nvPr/>
        </p:nvPicPr>
        <p:blipFill>
          <a:blip r:embed="rId3">
            <a:extLst/>
          </a:blip>
          <a:stretch>
            <a:fillRect/>
          </a:stretch>
        </p:blipFill>
        <p:spPr>
          <a:xfrm>
            <a:off x="2463772" y="-1"/>
            <a:ext cx="21937981" cy="13716001"/>
          </a:xfrm>
          <a:prstGeom prst="rect">
            <a:avLst/>
          </a:prstGeom>
          <a:ln w="12700">
            <a:miter lim="400000"/>
          </a:ln>
        </p:spPr>
      </p:pic>
      <p:sp>
        <p:nvSpPr>
          <p:cNvPr id="1432" name="Rectangle"/>
          <p:cNvSpPr>
            <a:spLocks noGrp="1"/>
          </p:cNvSpPr>
          <p:nvPr>
            <p:ph type="body" idx="14"/>
          </p:nvPr>
        </p:nvSpPr>
        <p:spPr>
          <a:prstGeom prst="rect">
            <a:avLst/>
          </a:prstGeom>
        </p:spPr>
        <p:txBody>
          <a:bodyPr/>
          <a:lstStyle/>
          <a:p>
            <a:pPr algn="ctr">
              <a:lnSpc>
                <a:spcPct val="100000"/>
              </a:lnSpc>
              <a:defRPr sz="3200" spc="0">
                <a:latin typeface="Helvetica Light"/>
                <a:ea typeface="Helvetica Light"/>
                <a:cs typeface="Helvetica Light"/>
                <a:sym typeface="Helvetica Light"/>
              </a:defRPr>
            </a:pPr>
            <a:endParaRPr dirty="0"/>
          </a:p>
        </p:txBody>
      </p:sp>
      <p:sp>
        <p:nvSpPr>
          <p:cNvPr id="1433" name="What is…"/>
          <p:cNvSpPr txBox="1">
            <a:spLocks noGrp="1"/>
          </p:cNvSpPr>
          <p:nvPr>
            <p:ph type="body" idx="18"/>
          </p:nvPr>
        </p:nvSpPr>
        <p:spPr>
          <a:xfrm>
            <a:off x="498091" y="1313509"/>
            <a:ext cx="13259609" cy="3235961"/>
          </a:xfrm>
          <a:prstGeom prst="rect">
            <a:avLst/>
          </a:prstGeom>
        </p:spPr>
        <p:txBody>
          <a:bodyPr/>
          <a:lstStyle/>
          <a:p>
            <a:pPr>
              <a:lnSpc>
                <a:spcPct val="80000"/>
              </a:lnSpc>
              <a:defRPr sz="10000" spc="0">
                <a:solidFill>
                  <a:srgbClr val="000000"/>
                </a:solidFill>
                <a:latin typeface="Playfair Display"/>
                <a:ea typeface="Playfair Display"/>
                <a:cs typeface="Playfair Display"/>
                <a:sym typeface="Playfair Display"/>
              </a:defRPr>
            </a:pPr>
            <a:r>
              <a:rPr dirty="0"/>
              <a:t>What is </a:t>
            </a:r>
          </a:p>
          <a:p>
            <a:pPr>
              <a:lnSpc>
                <a:spcPct val="80000"/>
              </a:lnSpc>
              <a:defRPr sz="5800" spc="0">
                <a:solidFill>
                  <a:schemeClr val="accent6">
                    <a:hueOff val="-194191"/>
                    <a:satOff val="-4488"/>
                    <a:lumOff val="-21153"/>
                  </a:schemeClr>
                </a:solidFill>
                <a:latin typeface="Playfair Display"/>
                <a:ea typeface="Playfair Display"/>
                <a:cs typeface="Playfair Display"/>
                <a:sym typeface="Playfair Display"/>
              </a:defRPr>
            </a:pPr>
            <a:r>
              <a:rPr dirty="0"/>
              <a:t>BLOCKCHAIN TECHNOLOGY?</a:t>
            </a:r>
          </a:p>
        </p:txBody>
      </p:sp>
      <p:sp>
        <p:nvSpPr>
          <p:cNvPr id="1434" name="BENEFITS:…"/>
          <p:cNvSpPr txBox="1">
            <a:spLocks noGrp="1"/>
          </p:cNvSpPr>
          <p:nvPr>
            <p:ph type="body" idx="19"/>
          </p:nvPr>
        </p:nvSpPr>
        <p:spPr>
          <a:xfrm>
            <a:off x="1019075" y="8858333"/>
            <a:ext cx="5449277" cy="2774951"/>
          </a:xfrm>
          <a:prstGeom prst="rect">
            <a:avLst/>
          </a:prstGeom>
        </p:spPr>
        <p:txBody>
          <a:bodyPr/>
          <a:lstStyle/>
          <a:p>
            <a:pPr>
              <a:defRPr sz="3200" spc="480">
                <a:solidFill>
                  <a:srgbClr val="000000"/>
                </a:solidFill>
                <a:latin typeface="Montserrat Bold"/>
                <a:ea typeface="Montserrat Bold"/>
                <a:cs typeface="Montserrat Bold"/>
                <a:sym typeface="Montserrat Bold"/>
              </a:defRPr>
            </a:pPr>
            <a:r>
              <a:t>BENEFITS:</a:t>
            </a:r>
          </a:p>
          <a:p>
            <a:pPr>
              <a:defRPr sz="3200" spc="480">
                <a:solidFill>
                  <a:srgbClr val="000000"/>
                </a:solidFill>
                <a:latin typeface="Bebas Neue Bold"/>
                <a:ea typeface="Bebas Neue Bold"/>
                <a:cs typeface="Bebas Neue Bold"/>
                <a:sym typeface="Bebas Neue Bold"/>
              </a:defRPr>
            </a:pPr>
            <a:r>
              <a:t>TRUSTS</a:t>
            </a:r>
          </a:p>
          <a:p>
            <a:pPr>
              <a:defRPr sz="3200" spc="480">
                <a:solidFill>
                  <a:srgbClr val="000000"/>
                </a:solidFill>
                <a:latin typeface="Bebas Neue Bold"/>
                <a:ea typeface="Bebas Neue Bold"/>
                <a:cs typeface="Bebas Neue Bold"/>
                <a:sym typeface="Bebas Neue Bold"/>
              </a:defRPr>
            </a:pPr>
            <a:r>
              <a:t>ACCOUNTABILITY</a:t>
            </a:r>
          </a:p>
          <a:p>
            <a:pPr>
              <a:defRPr sz="3200" spc="480">
                <a:solidFill>
                  <a:srgbClr val="000000"/>
                </a:solidFill>
                <a:latin typeface="Bebas Neue Bold"/>
                <a:ea typeface="Bebas Neue Bold"/>
                <a:cs typeface="Bebas Neue Bold"/>
                <a:sym typeface="Bebas Neue Bold"/>
              </a:defRPr>
            </a:pPr>
            <a:r>
              <a:t>TRANSPARENCY</a:t>
            </a:r>
          </a:p>
        </p:txBody>
      </p:sp>
      <p:sp>
        <p:nvSpPr>
          <p:cNvPr id="1435" name="Line"/>
          <p:cNvSpPr>
            <a:spLocks noGrp="1"/>
          </p:cNvSpPr>
          <p:nvPr>
            <p:ph type="body" idx="21"/>
          </p:nvPr>
        </p:nvSpPr>
        <p:spPr>
          <a:xfrm>
            <a:off x="498091" y="4068314"/>
            <a:ext cx="9963063" cy="1"/>
          </a:xfrm>
          <a:prstGeom prst="line">
            <a:avLst/>
          </a:prstGeom>
          <a:ln w="25400">
            <a:solidFill>
              <a:schemeClr val="accent5"/>
            </a:solidFill>
          </a:ln>
        </p:spPr>
        <p:txBody>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1436" name="Blockchain is an uncensored,…"/>
          <p:cNvSpPr txBox="1"/>
          <p:nvPr/>
        </p:nvSpPr>
        <p:spPr>
          <a:xfrm>
            <a:off x="517243" y="5562600"/>
            <a:ext cx="10328657" cy="259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000" spc="200">
                <a:solidFill>
                  <a:srgbClr val="000000"/>
                </a:solidFill>
                <a:latin typeface="Montserrat SemiBold"/>
                <a:ea typeface="Montserrat SemiBold"/>
                <a:cs typeface="Montserrat SemiBold"/>
                <a:sym typeface="Montserrat SemiBold"/>
              </a:defRPr>
            </a:pPr>
            <a:r>
              <a:t>Blockchain is an </a:t>
            </a:r>
            <a:r>
              <a:rPr>
                <a:solidFill>
                  <a:schemeClr val="accent5"/>
                </a:solidFill>
              </a:rPr>
              <a:t>uncensored</a:t>
            </a:r>
            <a:r>
              <a:t>, </a:t>
            </a:r>
          </a:p>
          <a:p>
            <a:pPr>
              <a:defRPr sz="4000" spc="200">
                <a:solidFill>
                  <a:srgbClr val="000000"/>
                </a:solidFill>
                <a:latin typeface="Montserrat SemiBold"/>
                <a:ea typeface="Montserrat SemiBold"/>
                <a:cs typeface="Montserrat SemiBold"/>
                <a:sym typeface="Montserrat SemiBold"/>
              </a:defRPr>
            </a:pPr>
            <a:r>
              <a:rPr>
                <a:solidFill>
                  <a:schemeClr val="accent5"/>
                </a:solidFill>
              </a:rPr>
              <a:t>shared</a:t>
            </a:r>
            <a:r>
              <a:t> and </a:t>
            </a:r>
            <a:r>
              <a:rPr>
                <a:solidFill>
                  <a:schemeClr val="accent5"/>
                </a:solidFill>
              </a:rPr>
              <a:t>unalterable</a:t>
            </a:r>
            <a:r>
              <a:t> recordings </a:t>
            </a:r>
          </a:p>
          <a:p>
            <a:pPr>
              <a:defRPr sz="4000" spc="200">
                <a:solidFill>
                  <a:srgbClr val="000000"/>
                </a:solidFill>
                <a:latin typeface="Montserrat SemiBold"/>
                <a:ea typeface="Montserrat SemiBold"/>
                <a:cs typeface="Montserrat SemiBold"/>
                <a:sym typeface="Montserrat SemiBold"/>
              </a:defRPr>
            </a:pPr>
            <a:r>
              <a:t>of the history of transactions.</a:t>
            </a:r>
          </a:p>
        </p:txBody>
      </p:sp>
      <p:sp>
        <p:nvSpPr>
          <p:cNvPr id="1438" name="Blockchain technology was created to serve a highly political intent, a free and uncensored network where all can participate with equal access."/>
          <p:cNvSpPr txBox="1"/>
          <p:nvPr/>
        </p:nvSpPr>
        <p:spPr>
          <a:xfrm>
            <a:off x="2349810" y="12338216"/>
            <a:ext cx="19684379" cy="1198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lnSpc>
                <a:spcPct val="80000"/>
              </a:lnSpc>
              <a:defRPr sz="3600" spc="0">
                <a:latin typeface="Playfair Display"/>
                <a:ea typeface="Playfair Display"/>
                <a:cs typeface="Playfair Display"/>
                <a:sym typeface="Playfair Display"/>
              </a:defRPr>
            </a:pPr>
            <a:r>
              <a:rPr>
                <a:solidFill>
                  <a:srgbClr val="000000"/>
                </a:solidFill>
              </a:rPr>
              <a:t>Blockchain technology was created to serve a highly political intent, a free and uncensored network where </a:t>
            </a:r>
            <a:r>
              <a:rPr>
                <a:solidFill>
                  <a:schemeClr val="accent4">
                    <a:hueOff val="102361"/>
                    <a:satOff val="14118"/>
                    <a:lumOff val="10675"/>
                  </a:schemeClr>
                </a:solidFill>
              </a:rPr>
              <a:t>all can participate</a:t>
            </a:r>
            <a:r>
              <a:rPr>
                <a:solidFill>
                  <a:srgbClr val="000000"/>
                </a:solidFill>
              </a:rPr>
              <a:t> with </a:t>
            </a:r>
            <a:r>
              <a:rPr>
                <a:solidFill>
                  <a:schemeClr val="accent4">
                    <a:hueOff val="102361"/>
                    <a:satOff val="14118"/>
                    <a:lumOff val="10675"/>
                  </a:schemeClr>
                </a:solidFill>
              </a:rPr>
              <a:t>equal access.</a:t>
            </a:r>
          </a:p>
        </p:txBody>
      </p:sp>
      <p:sp>
        <p:nvSpPr>
          <p:cNvPr id="1439" name="AMIFOST-2018"/>
          <p:cNvSpPr txBox="1"/>
          <p:nvPr/>
        </p:nvSpPr>
        <p:spPr>
          <a:xfrm>
            <a:off x="21300535" y="562526"/>
            <a:ext cx="248267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spc="150">
                <a:solidFill>
                  <a:schemeClr val="accent4">
                    <a:hueOff val="102361"/>
                    <a:satOff val="14118"/>
                    <a:lumOff val="10675"/>
                  </a:schemeClr>
                </a:solidFill>
                <a:latin typeface="Impact"/>
                <a:ea typeface="Impact"/>
                <a:cs typeface="Impact"/>
                <a:sym typeface="Impact"/>
              </a:defRPr>
            </a:lvl1pPr>
          </a:lstStyle>
          <a:p>
            <a:r>
              <a:t>AMIFOST-2018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 name="Rectangle"/>
          <p:cNvSpPr>
            <a:spLocks noGrp="1"/>
          </p:cNvSpPr>
          <p:nvPr>
            <p:ph type="body" idx="14"/>
          </p:nvPr>
        </p:nvSpPr>
        <p:spPr>
          <a:xfrm>
            <a:off x="1063020" y="-655883"/>
            <a:ext cx="23622001" cy="12954001"/>
          </a:xfrm>
          <a:prstGeom prst="rect">
            <a:avLst/>
          </a:prstGeom>
        </p:spPr>
        <p:txBody>
          <a:bodyPr/>
          <a:lstStyle/>
          <a:p>
            <a:pPr algn="ctr">
              <a:lnSpc>
                <a:spcPct val="100000"/>
              </a:lnSpc>
              <a:defRPr sz="3200" spc="0">
                <a:latin typeface="Helvetica Light"/>
                <a:ea typeface="Helvetica Light"/>
                <a:cs typeface="Helvetica Light"/>
                <a:sym typeface="Helvetica Light"/>
              </a:defRPr>
            </a:pPr>
            <a:endParaRPr/>
          </a:p>
        </p:txBody>
      </p:sp>
      <p:sp>
        <p:nvSpPr>
          <p:cNvPr id="1444" name="Today’s…"/>
          <p:cNvSpPr txBox="1">
            <a:spLocks noGrp="1"/>
          </p:cNvSpPr>
          <p:nvPr>
            <p:ph type="body" idx="18"/>
          </p:nvPr>
        </p:nvSpPr>
        <p:spPr>
          <a:xfrm>
            <a:off x="811337" y="234551"/>
            <a:ext cx="13259609" cy="3235961"/>
          </a:xfrm>
          <a:prstGeom prst="rect">
            <a:avLst/>
          </a:prstGeom>
        </p:spPr>
        <p:txBody>
          <a:bodyPr/>
          <a:lstStyle/>
          <a:p>
            <a:pPr>
              <a:lnSpc>
                <a:spcPct val="80000"/>
              </a:lnSpc>
              <a:defRPr sz="10000" spc="0">
                <a:solidFill>
                  <a:srgbClr val="000000"/>
                </a:solidFill>
                <a:latin typeface="Playfair Display"/>
                <a:ea typeface="Playfair Display"/>
                <a:cs typeface="Playfair Display"/>
                <a:sym typeface="Playfair Display"/>
              </a:defRPr>
            </a:pPr>
            <a:r>
              <a:t>Today’s </a:t>
            </a:r>
          </a:p>
          <a:p>
            <a:pPr>
              <a:lnSpc>
                <a:spcPct val="80000"/>
              </a:lnSpc>
              <a:defRPr sz="5800" spc="0">
                <a:solidFill>
                  <a:schemeClr val="accent6">
                    <a:hueOff val="-194191"/>
                    <a:satOff val="-4488"/>
                    <a:lumOff val="-21153"/>
                  </a:schemeClr>
                </a:solidFill>
                <a:latin typeface="Playfair Display"/>
                <a:ea typeface="Playfair Display"/>
                <a:cs typeface="Playfair Display"/>
                <a:sym typeface="Playfair Display"/>
              </a:defRPr>
            </a:pPr>
            <a:r>
              <a:t>SYSTEM IN FOOD INDUSTRY</a:t>
            </a:r>
          </a:p>
        </p:txBody>
      </p:sp>
      <p:sp>
        <p:nvSpPr>
          <p:cNvPr id="1445" name="Line"/>
          <p:cNvSpPr>
            <a:spLocks noGrp="1"/>
          </p:cNvSpPr>
          <p:nvPr>
            <p:ph type="body" idx="21"/>
          </p:nvPr>
        </p:nvSpPr>
        <p:spPr>
          <a:xfrm>
            <a:off x="595185" y="2810464"/>
            <a:ext cx="9963064" cy="1"/>
          </a:xfrm>
          <a:prstGeom prst="line">
            <a:avLst/>
          </a:prstGeom>
          <a:ln w="25400">
            <a:solidFill>
              <a:schemeClr val="accent5"/>
            </a:solidFill>
          </a:ln>
        </p:spPr>
        <p:txBody>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1446" name="INSUFFICIENT - EXPENSIVE - VULNERABLE"/>
          <p:cNvSpPr txBox="1"/>
          <p:nvPr/>
        </p:nvSpPr>
        <p:spPr>
          <a:xfrm>
            <a:off x="595185" y="3012832"/>
            <a:ext cx="10523612"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2900" spc="435">
                <a:solidFill>
                  <a:srgbClr val="000000"/>
                </a:solidFill>
                <a:latin typeface="Montserrat Bold"/>
                <a:ea typeface="Montserrat Bold"/>
                <a:cs typeface="Montserrat Bold"/>
                <a:sym typeface="Montserrat Bold"/>
              </a:defRPr>
            </a:lvl1pPr>
          </a:lstStyle>
          <a:p>
            <a:r>
              <a:t>INSUFFICIENT - EXPENSIVE - VULNERABLE</a:t>
            </a:r>
          </a:p>
        </p:txBody>
      </p:sp>
      <p:pic>
        <p:nvPicPr>
          <p:cNvPr id="1447" name="tractor.png" descr="tractor.png"/>
          <p:cNvPicPr>
            <a:picLocks noChangeAspect="1"/>
          </p:cNvPicPr>
          <p:nvPr/>
        </p:nvPicPr>
        <p:blipFill>
          <a:blip r:embed="rId3">
            <a:extLst/>
          </a:blip>
          <a:stretch>
            <a:fillRect/>
          </a:stretch>
        </p:blipFill>
        <p:spPr>
          <a:xfrm>
            <a:off x="3880772" y="5007049"/>
            <a:ext cx="2404171" cy="2404171"/>
          </a:xfrm>
          <a:prstGeom prst="rect">
            <a:avLst/>
          </a:prstGeom>
          <a:ln w="12700">
            <a:miter lim="400000"/>
          </a:ln>
        </p:spPr>
      </p:pic>
      <p:pic>
        <p:nvPicPr>
          <p:cNvPr id="1448" name="grocery.png" descr="grocery.png"/>
          <p:cNvPicPr>
            <a:picLocks noChangeAspect="1"/>
          </p:cNvPicPr>
          <p:nvPr/>
        </p:nvPicPr>
        <p:blipFill>
          <a:blip r:embed="rId4">
            <a:extLst/>
          </a:blip>
          <a:stretch>
            <a:fillRect/>
          </a:stretch>
        </p:blipFill>
        <p:spPr>
          <a:xfrm>
            <a:off x="4024988" y="9653655"/>
            <a:ext cx="2115738" cy="2115738"/>
          </a:xfrm>
          <a:prstGeom prst="rect">
            <a:avLst/>
          </a:prstGeom>
          <a:ln w="12700">
            <a:miter lim="400000"/>
          </a:ln>
        </p:spPr>
      </p:pic>
      <p:pic>
        <p:nvPicPr>
          <p:cNvPr id="1449" name="delivery-truck.png" descr="delivery-truck.png"/>
          <p:cNvPicPr>
            <a:picLocks noChangeAspect="1"/>
          </p:cNvPicPr>
          <p:nvPr/>
        </p:nvPicPr>
        <p:blipFill>
          <a:blip r:embed="rId5">
            <a:extLst/>
          </a:blip>
          <a:stretch>
            <a:fillRect/>
          </a:stretch>
        </p:blipFill>
        <p:spPr>
          <a:xfrm>
            <a:off x="11342341" y="9179844"/>
            <a:ext cx="3063360" cy="3063360"/>
          </a:xfrm>
          <a:prstGeom prst="rect">
            <a:avLst/>
          </a:prstGeom>
          <a:ln w="12700">
            <a:miter lim="400000"/>
          </a:ln>
        </p:spPr>
      </p:pic>
      <p:pic>
        <p:nvPicPr>
          <p:cNvPr id="1450" name="factory.png" descr="factory.png"/>
          <p:cNvPicPr>
            <a:picLocks noChangeAspect="1"/>
          </p:cNvPicPr>
          <p:nvPr/>
        </p:nvPicPr>
        <p:blipFill>
          <a:blip r:embed="rId6">
            <a:extLst/>
          </a:blip>
          <a:stretch>
            <a:fillRect/>
          </a:stretch>
        </p:blipFill>
        <p:spPr>
          <a:xfrm>
            <a:off x="11589307" y="4536404"/>
            <a:ext cx="2569427" cy="2569427"/>
          </a:xfrm>
          <a:prstGeom prst="rect">
            <a:avLst/>
          </a:prstGeom>
          <a:ln w="12700">
            <a:miter lim="400000"/>
          </a:ln>
        </p:spPr>
      </p:pic>
      <p:pic>
        <p:nvPicPr>
          <p:cNvPr id="1451" name="office.png" descr="office.png"/>
          <p:cNvPicPr>
            <a:picLocks noChangeAspect="1"/>
          </p:cNvPicPr>
          <p:nvPr/>
        </p:nvPicPr>
        <p:blipFill>
          <a:blip r:embed="rId7">
            <a:extLst/>
          </a:blip>
          <a:stretch>
            <a:fillRect/>
          </a:stretch>
        </p:blipFill>
        <p:spPr>
          <a:xfrm>
            <a:off x="18266077" y="4536404"/>
            <a:ext cx="2569427" cy="2569427"/>
          </a:xfrm>
          <a:prstGeom prst="rect">
            <a:avLst/>
          </a:prstGeom>
          <a:ln w="12700">
            <a:miter lim="400000"/>
          </a:ln>
        </p:spPr>
      </p:pic>
      <p:pic>
        <p:nvPicPr>
          <p:cNvPr id="1452" name="bank.png" descr="bank.png"/>
          <p:cNvPicPr>
            <a:picLocks noChangeAspect="1"/>
          </p:cNvPicPr>
          <p:nvPr/>
        </p:nvPicPr>
        <p:blipFill>
          <a:blip r:embed="rId8">
            <a:extLst/>
          </a:blip>
          <a:stretch>
            <a:fillRect/>
          </a:stretch>
        </p:blipFill>
        <p:spPr>
          <a:xfrm>
            <a:off x="18343505" y="8899643"/>
            <a:ext cx="3063360" cy="3063360"/>
          </a:xfrm>
          <a:prstGeom prst="rect">
            <a:avLst/>
          </a:prstGeom>
          <a:ln w="12700">
            <a:miter lim="400000"/>
          </a:ln>
        </p:spPr>
      </p:pic>
      <p:sp>
        <p:nvSpPr>
          <p:cNvPr id="1453" name="PARTY: A"/>
          <p:cNvSpPr txBox="1"/>
          <p:nvPr/>
        </p:nvSpPr>
        <p:spPr>
          <a:xfrm>
            <a:off x="2206249" y="5598867"/>
            <a:ext cx="1548182"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latin typeface="Montserrat Bold"/>
                <a:ea typeface="Montserrat Bold"/>
                <a:cs typeface="Montserrat Bold"/>
                <a:sym typeface="Montserrat Bold"/>
              </a:defRPr>
            </a:lvl1pPr>
          </a:lstStyle>
          <a:p>
            <a:r>
              <a:t>PARTY: A</a:t>
            </a:r>
          </a:p>
        </p:txBody>
      </p:sp>
      <p:sp>
        <p:nvSpPr>
          <p:cNvPr id="1454" name="PARTY: B"/>
          <p:cNvSpPr txBox="1"/>
          <p:nvPr/>
        </p:nvSpPr>
        <p:spPr>
          <a:xfrm>
            <a:off x="2206249" y="9914697"/>
            <a:ext cx="1547902"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latin typeface="Montserrat Bold"/>
                <a:ea typeface="Montserrat Bold"/>
                <a:cs typeface="Montserrat Bold"/>
                <a:sym typeface="Montserrat Bold"/>
              </a:defRPr>
            </a:lvl1pPr>
          </a:lstStyle>
          <a:p>
            <a:r>
              <a:t>PARTY: B</a:t>
            </a:r>
          </a:p>
        </p:txBody>
      </p:sp>
      <p:sp>
        <p:nvSpPr>
          <p:cNvPr id="1455" name="PARTY: C"/>
          <p:cNvSpPr txBox="1"/>
          <p:nvPr/>
        </p:nvSpPr>
        <p:spPr>
          <a:xfrm>
            <a:off x="9654535" y="5598867"/>
            <a:ext cx="1538962"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latin typeface="Montserrat Bold"/>
                <a:ea typeface="Montserrat Bold"/>
                <a:cs typeface="Montserrat Bold"/>
                <a:sym typeface="Montserrat Bold"/>
              </a:defRPr>
            </a:lvl1pPr>
          </a:lstStyle>
          <a:p>
            <a:r>
              <a:t>PARTY: C</a:t>
            </a:r>
          </a:p>
        </p:txBody>
      </p:sp>
      <p:sp>
        <p:nvSpPr>
          <p:cNvPr id="1456" name="PARTY: D"/>
          <p:cNvSpPr txBox="1"/>
          <p:nvPr/>
        </p:nvSpPr>
        <p:spPr>
          <a:xfrm>
            <a:off x="9654536" y="9914697"/>
            <a:ext cx="1564946"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latin typeface="Montserrat Bold"/>
                <a:ea typeface="Montserrat Bold"/>
                <a:cs typeface="Montserrat Bold"/>
                <a:sym typeface="Montserrat Bold"/>
              </a:defRPr>
            </a:lvl1pPr>
          </a:lstStyle>
          <a:p>
            <a:r>
              <a:t>PARTY: D</a:t>
            </a:r>
          </a:p>
        </p:txBody>
      </p:sp>
      <p:sp>
        <p:nvSpPr>
          <p:cNvPr id="1457" name="PARTY: E"/>
          <p:cNvSpPr txBox="1"/>
          <p:nvPr/>
        </p:nvSpPr>
        <p:spPr>
          <a:xfrm>
            <a:off x="17090807" y="5598867"/>
            <a:ext cx="1521639"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latin typeface="Montserrat Bold"/>
                <a:ea typeface="Montserrat Bold"/>
                <a:cs typeface="Montserrat Bold"/>
                <a:sym typeface="Montserrat Bold"/>
              </a:defRPr>
            </a:lvl1pPr>
          </a:lstStyle>
          <a:p>
            <a:r>
              <a:t>PARTY: E</a:t>
            </a:r>
          </a:p>
        </p:txBody>
      </p:sp>
      <p:sp>
        <p:nvSpPr>
          <p:cNvPr id="1458" name="PARTY: F"/>
          <p:cNvSpPr txBox="1"/>
          <p:nvPr/>
        </p:nvSpPr>
        <p:spPr>
          <a:xfrm>
            <a:off x="17090807" y="9914697"/>
            <a:ext cx="1512698"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latin typeface="Montserrat Bold"/>
                <a:ea typeface="Montserrat Bold"/>
                <a:cs typeface="Montserrat Bold"/>
                <a:sym typeface="Montserrat Bold"/>
              </a:defRPr>
            </a:lvl1pPr>
          </a:lstStyle>
          <a:p>
            <a:r>
              <a:t>PARTY: F</a:t>
            </a:r>
          </a:p>
        </p:txBody>
      </p:sp>
      <p:sp>
        <p:nvSpPr>
          <p:cNvPr id="1459" name="Line"/>
          <p:cNvSpPr/>
          <p:nvPr/>
        </p:nvSpPr>
        <p:spPr>
          <a:xfrm flipV="1">
            <a:off x="5941782" y="7511104"/>
            <a:ext cx="5791670" cy="2042666"/>
          </a:xfrm>
          <a:prstGeom prst="line">
            <a:avLst/>
          </a:prstGeom>
          <a:ln w="25400">
            <a:solidFill>
              <a:schemeClr val="accent5"/>
            </a:solidFill>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460" name="Line"/>
          <p:cNvSpPr/>
          <p:nvPr/>
        </p:nvSpPr>
        <p:spPr>
          <a:xfrm flipV="1">
            <a:off x="6068782" y="7384104"/>
            <a:ext cx="12346668" cy="2296667"/>
          </a:xfrm>
          <a:prstGeom prst="line">
            <a:avLst/>
          </a:prstGeom>
          <a:ln w="25400">
            <a:solidFill>
              <a:schemeClr val="accent5"/>
            </a:solidFill>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461" name="Line"/>
          <p:cNvSpPr/>
          <p:nvPr/>
        </p:nvSpPr>
        <p:spPr>
          <a:xfrm>
            <a:off x="6195782" y="9807770"/>
            <a:ext cx="4342030" cy="1247106"/>
          </a:xfrm>
          <a:prstGeom prst="line">
            <a:avLst/>
          </a:prstGeom>
          <a:ln w="25400">
            <a:solidFill>
              <a:schemeClr val="accent5"/>
            </a:solidFill>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462" name="Line"/>
          <p:cNvSpPr/>
          <p:nvPr/>
        </p:nvSpPr>
        <p:spPr>
          <a:xfrm>
            <a:off x="6195781" y="7511335"/>
            <a:ext cx="5283671" cy="2042205"/>
          </a:xfrm>
          <a:prstGeom prst="line">
            <a:avLst/>
          </a:prstGeom>
          <a:ln w="25400">
            <a:solidFill>
              <a:schemeClr val="accent5"/>
            </a:solidFill>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463" name="Line"/>
          <p:cNvSpPr/>
          <p:nvPr/>
        </p:nvSpPr>
        <p:spPr>
          <a:xfrm flipV="1">
            <a:off x="6113951" y="6979369"/>
            <a:ext cx="5029671" cy="419195"/>
          </a:xfrm>
          <a:prstGeom prst="line">
            <a:avLst/>
          </a:prstGeom>
          <a:ln w="25400">
            <a:solidFill>
              <a:schemeClr val="accent5"/>
            </a:solidFill>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464" name="Line"/>
          <p:cNvSpPr/>
          <p:nvPr/>
        </p:nvSpPr>
        <p:spPr>
          <a:xfrm>
            <a:off x="6113951" y="7699587"/>
            <a:ext cx="11440195" cy="1807609"/>
          </a:xfrm>
          <a:prstGeom prst="line">
            <a:avLst/>
          </a:prstGeom>
          <a:ln w="25400">
            <a:solidFill>
              <a:schemeClr val="accent5"/>
            </a:solidFill>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465" name="Line"/>
          <p:cNvSpPr/>
          <p:nvPr/>
        </p:nvSpPr>
        <p:spPr>
          <a:xfrm flipH="1">
            <a:off x="18498114" y="7430679"/>
            <a:ext cx="213389" cy="2203517"/>
          </a:xfrm>
          <a:prstGeom prst="line">
            <a:avLst/>
          </a:prstGeom>
          <a:ln w="25400">
            <a:solidFill>
              <a:schemeClr val="accent5"/>
            </a:solidFill>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466" name="Line"/>
          <p:cNvSpPr/>
          <p:nvPr/>
        </p:nvSpPr>
        <p:spPr>
          <a:xfrm>
            <a:off x="13646275" y="7430679"/>
            <a:ext cx="4608203" cy="2203517"/>
          </a:xfrm>
          <a:prstGeom prst="line">
            <a:avLst/>
          </a:prstGeom>
          <a:ln w="25400">
            <a:solidFill>
              <a:schemeClr val="accent5"/>
            </a:solidFill>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467" name="Line"/>
          <p:cNvSpPr/>
          <p:nvPr/>
        </p:nvSpPr>
        <p:spPr>
          <a:xfrm flipV="1">
            <a:off x="14532704" y="9761195"/>
            <a:ext cx="3848773" cy="37960"/>
          </a:xfrm>
          <a:prstGeom prst="line">
            <a:avLst/>
          </a:prstGeom>
          <a:ln w="25400">
            <a:solidFill>
              <a:schemeClr val="accent5"/>
            </a:solidFill>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468" name="Line"/>
          <p:cNvSpPr/>
          <p:nvPr/>
        </p:nvSpPr>
        <p:spPr>
          <a:xfrm flipH="1">
            <a:off x="11606452" y="7374762"/>
            <a:ext cx="455195" cy="2305779"/>
          </a:xfrm>
          <a:prstGeom prst="line">
            <a:avLst/>
          </a:prstGeom>
          <a:ln w="25400">
            <a:solidFill>
              <a:schemeClr val="accent5"/>
            </a:solidFill>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469" name="Line"/>
          <p:cNvSpPr/>
          <p:nvPr/>
        </p:nvSpPr>
        <p:spPr>
          <a:xfrm flipH="1">
            <a:off x="11733452" y="7511189"/>
            <a:ext cx="6889783" cy="2296351"/>
          </a:xfrm>
          <a:prstGeom prst="line">
            <a:avLst/>
          </a:prstGeom>
          <a:ln w="25400">
            <a:solidFill>
              <a:schemeClr val="accent5"/>
            </a:solidFill>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470" name="AMIFOST-2018"/>
          <p:cNvSpPr txBox="1"/>
          <p:nvPr/>
        </p:nvSpPr>
        <p:spPr>
          <a:xfrm>
            <a:off x="21300535" y="562526"/>
            <a:ext cx="248267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spc="150">
                <a:solidFill>
                  <a:schemeClr val="accent4">
                    <a:hueOff val="102361"/>
                    <a:satOff val="14118"/>
                    <a:lumOff val="10675"/>
                  </a:schemeClr>
                </a:solidFill>
                <a:latin typeface="Impact"/>
                <a:ea typeface="Impact"/>
                <a:cs typeface="Impact"/>
                <a:sym typeface="Impact"/>
              </a:defRPr>
            </a:lvl1pPr>
          </a:lstStyle>
          <a:p>
            <a:r>
              <a:t>AMIFOST-2018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4" name="Rectangle"/>
          <p:cNvSpPr>
            <a:spLocks noGrp="1"/>
          </p:cNvSpPr>
          <p:nvPr>
            <p:ph type="body" idx="14"/>
          </p:nvPr>
        </p:nvSpPr>
        <p:spPr>
          <a:xfrm>
            <a:off x="1189246" y="-697958"/>
            <a:ext cx="23622001" cy="12954001"/>
          </a:xfrm>
          <a:prstGeom prst="rect">
            <a:avLst/>
          </a:prstGeom>
        </p:spPr>
        <p:txBody>
          <a:bodyPr/>
          <a:lstStyle/>
          <a:p>
            <a:pPr algn="ctr">
              <a:lnSpc>
                <a:spcPct val="100000"/>
              </a:lnSpc>
              <a:defRPr sz="3200" spc="0">
                <a:latin typeface="Helvetica Light"/>
                <a:ea typeface="Helvetica Light"/>
                <a:cs typeface="Helvetica Light"/>
                <a:sym typeface="Helvetica Light"/>
              </a:defRPr>
            </a:pPr>
            <a:endParaRPr/>
          </a:p>
        </p:txBody>
      </p:sp>
      <p:sp>
        <p:nvSpPr>
          <p:cNvPr id="1475" name="BLOCKCHAIN…"/>
          <p:cNvSpPr txBox="1">
            <a:spLocks noGrp="1"/>
          </p:cNvSpPr>
          <p:nvPr>
            <p:ph type="body" idx="18"/>
          </p:nvPr>
        </p:nvSpPr>
        <p:spPr>
          <a:xfrm>
            <a:off x="811337" y="234551"/>
            <a:ext cx="13259609" cy="3235961"/>
          </a:xfrm>
          <a:prstGeom prst="rect">
            <a:avLst/>
          </a:prstGeom>
        </p:spPr>
        <p:txBody>
          <a:bodyPr/>
          <a:lstStyle/>
          <a:p>
            <a:pPr>
              <a:lnSpc>
                <a:spcPct val="80000"/>
              </a:lnSpc>
              <a:defRPr sz="10000" spc="0">
                <a:solidFill>
                  <a:srgbClr val="000000"/>
                </a:solidFill>
                <a:latin typeface="Playfair Display"/>
                <a:ea typeface="Playfair Display"/>
                <a:cs typeface="Playfair Display"/>
                <a:sym typeface="Playfair Display"/>
              </a:defRPr>
            </a:pPr>
            <a:r>
              <a:t>BLOCKCHAIN </a:t>
            </a:r>
          </a:p>
          <a:p>
            <a:pPr>
              <a:lnSpc>
                <a:spcPct val="80000"/>
              </a:lnSpc>
              <a:defRPr sz="5800" spc="0">
                <a:solidFill>
                  <a:schemeClr val="accent6">
                    <a:hueOff val="-194191"/>
                    <a:satOff val="-4488"/>
                    <a:lumOff val="-21153"/>
                  </a:schemeClr>
                </a:solidFill>
                <a:latin typeface="Playfair Display"/>
                <a:ea typeface="Playfair Display"/>
                <a:cs typeface="Playfair Display"/>
                <a:sym typeface="Playfair Display"/>
              </a:defRPr>
            </a:pPr>
            <a:r>
              <a:t>SYSTEM IN FOOD INDUSTRY</a:t>
            </a:r>
          </a:p>
        </p:txBody>
      </p:sp>
      <p:sp>
        <p:nvSpPr>
          <p:cNvPr id="1476" name="Line"/>
          <p:cNvSpPr>
            <a:spLocks noGrp="1"/>
          </p:cNvSpPr>
          <p:nvPr>
            <p:ph type="body" idx="21"/>
          </p:nvPr>
        </p:nvSpPr>
        <p:spPr>
          <a:xfrm>
            <a:off x="600170" y="2833736"/>
            <a:ext cx="9963064" cy="1"/>
          </a:xfrm>
          <a:prstGeom prst="line">
            <a:avLst/>
          </a:prstGeom>
          <a:ln w="25400">
            <a:solidFill>
              <a:schemeClr val="accent5"/>
            </a:solidFill>
          </a:ln>
        </p:spPr>
        <p:txBody>
          <a:bodyPr/>
          <a:lstStyle/>
          <a:p>
            <a:pPr algn="ctr">
              <a:lnSpc>
                <a:spcPct val="100000"/>
              </a:lnSpc>
              <a:defRPr sz="3200" spc="0">
                <a:solidFill>
                  <a:srgbClr val="000000"/>
                </a:solidFill>
                <a:latin typeface="Helvetica Light"/>
                <a:ea typeface="Helvetica Light"/>
                <a:cs typeface="Helvetica Light"/>
                <a:sym typeface="Helvetica Light"/>
              </a:defRPr>
            </a:pPr>
            <a:endParaRPr/>
          </a:p>
        </p:txBody>
      </p:sp>
      <p:sp>
        <p:nvSpPr>
          <p:cNvPr id="1477" name="SHARED - DUPLICATED - PERMISSIONED"/>
          <p:cNvSpPr txBox="1"/>
          <p:nvPr/>
        </p:nvSpPr>
        <p:spPr>
          <a:xfrm>
            <a:off x="7738440" y="8096570"/>
            <a:ext cx="10523612"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2900" spc="435">
                <a:solidFill>
                  <a:srgbClr val="000000"/>
                </a:solidFill>
                <a:latin typeface="Montserrat Bold"/>
                <a:ea typeface="Montserrat Bold"/>
                <a:cs typeface="Montserrat Bold"/>
                <a:sym typeface="Montserrat Bold"/>
              </a:defRPr>
            </a:lvl1pPr>
          </a:lstStyle>
          <a:p>
            <a:r>
              <a:t>SHARED - DUPLICATED - PERMISSIONED</a:t>
            </a:r>
          </a:p>
        </p:txBody>
      </p:sp>
      <p:pic>
        <p:nvPicPr>
          <p:cNvPr id="1478" name="tractor.png" descr="tractor.png"/>
          <p:cNvPicPr>
            <a:picLocks noChangeAspect="1"/>
          </p:cNvPicPr>
          <p:nvPr/>
        </p:nvPicPr>
        <p:blipFill>
          <a:blip r:embed="rId3">
            <a:extLst/>
          </a:blip>
          <a:stretch>
            <a:fillRect/>
          </a:stretch>
        </p:blipFill>
        <p:spPr>
          <a:xfrm>
            <a:off x="4006998" y="4964973"/>
            <a:ext cx="2404171" cy="2404171"/>
          </a:xfrm>
          <a:prstGeom prst="rect">
            <a:avLst/>
          </a:prstGeom>
          <a:ln w="12700">
            <a:miter lim="400000"/>
          </a:ln>
        </p:spPr>
      </p:pic>
      <p:pic>
        <p:nvPicPr>
          <p:cNvPr id="1479" name="grocery.png" descr="grocery.png"/>
          <p:cNvPicPr>
            <a:picLocks noChangeAspect="1"/>
          </p:cNvPicPr>
          <p:nvPr/>
        </p:nvPicPr>
        <p:blipFill>
          <a:blip r:embed="rId4">
            <a:extLst/>
          </a:blip>
          <a:stretch>
            <a:fillRect/>
          </a:stretch>
        </p:blipFill>
        <p:spPr>
          <a:xfrm>
            <a:off x="4151214" y="9611580"/>
            <a:ext cx="2115738" cy="2115738"/>
          </a:xfrm>
          <a:prstGeom prst="rect">
            <a:avLst/>
          </a:prstGeom>
          <a:ln w="12700">
            <a:miter lim="400000"/>
          </a:ln>
        </p:spPr>
      </p:pic>
      <p:pic>
        <p:nvPicPr>
          <p:cNvPr id="1480" name="delivery-truck.png" descr="delivery-truck.png"/>
          <p:cNvPicPr>
            <a:picLocks noChangeAspect="1"/>
          </p:cNvPicPr>
          <p:nvPr/>
        </p:nvPicPr>
        <p:blipFill>
          <a:blip r:embed="rId5">
            <a:extLst/>
          </a:blip>
          <a:stretch>
            <a:fillRect/>
          </a:stretch>
        </p:blipFill>
        <p:spPr>
          <a:xfrm>
            <a:off x="11468566" y="9137769"/>
            <a:ext cx="3063360" cy="3063360"/>
          </a:xfrm>
          <a:prstGeom prst="rect">
            <a:avLst/>
          </a:prstGeom>
          <a:ln w="12700">
            <a:miter lim="400000"/>
          </a:ln>
        </p:spPr>
      </p:pic>
      <p:pic>
        <p:nvPicPr>
          <p:cNvPr id="1481" name="factory.png" descr="factory.png"/>
          <p:cNvPicPr>
            <a:picLocks noChangeAspect="1"/>
          </p:cNvPicPr>
          <p:nvPr/>
        </p:nvPicPr>
        <p:blipFill>
          <a:blip r:embed="rId6">
            <a:extLst/>
          </a:blip>
          <a:stretch>
            <a:fillRect/>
          </a:stretch>
        </p:blipFill>
        <p:spPr>
          <a:xfrm>
            <a:off x="11715532" y="4494329"/>
            <a:ext cx="2569428" cy="2569427"/>
          </a:xfrm>
          <a:prstGeom prst="rect">
            <a:avLst/>
          </a:prstGeom>
          <a:ln w="12700">
            <a:miter lim="400000"/>
          </a:ln>
        </p:spPr>
      </p:pic>
      <p:pic>
        <p:nvPicPr>
          <p:cNvPr id="1482" name="office.png" descr="office.png"/>
          <p:cNvPicPr>
            <a:picLocks noChangeAspect="1"/>
          </p:cNvPicPr>
          <p:nvPr/>
        </p:nvPicPr>
        <p:blipFill>
          <a:blip r:embed="rId7">
            <a:extLst/>
          </a:blip>
          <a:stretch>
            <a:fillRect/>
          </a:stretch>
        </p:blipFill>
        <p:spPr>
          <a:xfrm>
            <a:off x="18392303" y="4494329"/>
            <a:ext cx="2569427" cy="2569427"/>
          </a:xfrm>
          <a:prstGeom prst="rect">
            <a:avLst/>
          </a:prstGeom>
          <a:ln w="12700">
            <a:miter lim="400000"/>
          </a:ln>
        </p:spPr>
      </p:pic>
      <p:pic>
        <p:nvPicPr>
          <p:cNvPr id="1483" name="bank.png" descr="bank.png"/>
          <p:cNvPicPr>
            <a:picLocks noChangeAspect="1"/>
          </p:cNvPicPr>
          <p:nvPr/>
        </p:nvPicPr>
        <p:blipFill>
          <a:blip r:embed="rId8">
            <a:extLst/>
          </a:blip>
          <a:stretch>
            <a:fillRect/>
          </a:stretch>
        </p:blipFill>
        <p:spPr>
          <a:xfrm>
            <a:off x="18469731" y="8857567"/>
            <a:ext cx="3063360" cy="3063361"/>
          </a:xfrm>
          <a:prstGeom prst="rect">
            <a:avLst/>
          </a:prstGeom>
          <a:ln w="12700">
            <a:miter lim="400000"/>
          </a:ln>
        </p:spPr>
      </p:pic>
      <p:sp>
        <p:nvSpPr>
          <p:cNvPr id="1484" name="PARTY: A"/>
          <p:cNvSpPr txBox="1"/>
          <p:nvPr/>
        </p:nvSpPr>
        <p:spPr>
          <a:xfrm>
            <a:off x="2332475" y="5556792"/>
            <a:ext cx="1548181"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latin typeface="Montserrat Bold"/>
                <a:ea typeface="Montserrat Bold"/>
                <a:cs typeface="Montserrat Bold"/>
                <a:sym typeface="Montserrat Bold"/>
              </a:defRPr>
            </a:lvl1pPr>
          </a:lstStyle>
          <a:p>
            <a:r>
              <a:t>PARTY: A</a:t>
            </a:r>
          </a:p>
        </p:txBody>
      </p:sp>
      <p:sp>
        <p:nvSpPr>
          <p:cNvPr id="1485" name="PARTY: B"/>
          <p:cNvSpPr txBox="1"/>
          <p:nvPr/>
        </p:nvSpPr>
        <p:spPr>
          <a:xfrm>
            <a:off x="2332475" y="9872622"/>
            <a:ext cx="1547902"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latin typeface="Montserrat Bold"/>
                <a:ea typeface="Montserrat Bold"/>
                <a:cs typeface="Montserrat Bold"/>
                <a:sym typeface="Montserrat Bold"/>
              </a:defRPr>
            </a:lvl1pPr>
          </a:lstStyle>
          <a:p>
            <a:r>
              <a:t>PARTY: B</a:t>
            </a:r>
          </a:p>
        </p:txBody>
      </p:sp>
      <p:sp>
        <p:nvSpPr>
          <p:cNvPr id="1486" name="PARTY: C"/>
          <p:cNvSpPr txBox="1"/>
          <p:nvPr/>
        </p:nvSpPr>
        <p:spPr>
          <a:xfrm>
            <a:off x="9780761" y="5556792"/>
            <a:ext cx="1538962"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latin typeface="Montserrat Bold"/>
                <a:ea typeface="Montserrat Bold"/>
                <a:cs typeface="Montserrat Bold"/>
                <a:sym typeface="Montserrat Bold"/>
              </a:defRPr>
            </a:lvl1pPr>
          </a:lstStyle>
          <a:p>
            <a:r>
              <a:t>PARTY: C</a:t>
            </a:r>
          </a:p>
        </p:txBody>
      </p:sp>
      <p:sp>
        <p:nvSpPr>
          <p:cNvPr id="1487" name="PARTY: D"/>
          <p:cNvSpPr txBox="1"/>
          <p:nvPr/>
        </p:nvSpPr>
        <p:spPr>
          <a:xfrm>
            <a:off x="9780761" y="9872622"/>
            <a:ext cx="1564946"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latin typeface="Montserrat Bold"/>
                <a:ea typeface="Montserrat Bold"/>
                <a:cs typeface="Montserrat Bold"/>
                <a:sym typeface="Montserrat Bold"/>
              </a:defRPr>
            </a:lvl1pPr>
          </a:lstStyle>
          <a:p>
            <a:r>
              <a:t>PARTY: D</a:t>
            </a:r>
          </a:p>
        </p:txBody>
      </p:sp>
      <p:sp>
        <p:nvSpPr>
          <p:cNvPr id="1488" name="PARTY: E"/>
          <p:cNvSpPr txBox="1"/>
          <p:nvPr/>
        </p:nvSpPr>
        <p:spPr>
          <a:xfrm>
            <a:off x="17217034" y="5556792"/>
            <a:ext cx="1521639"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latin typeface="Montserrat Bold"/>
                <a:ea typeface="Montserrat Bold"/>
                <a:cs typeface="Montserrat Bold"/>
                <a:sym typeface="Montserrat Bold"/>
              </a:defRPr>
            </a:lvl1pPr>
          </a:lstStyle>
          <a:p>
            <a:r>
              <a:t>PARTY: E</a:t>
            </a:r>
          </a:p>
        </p:txBody>
      </p:sp>
      <p:sp>
        <p:nvSpPr>
          <p:cNvPr id="1489" name="PARTY: F"/>
          <p:cNvSpPr txBox="1"/>
          <p:nvPr/>
        </p:nvSpPr>
        <p:spPr>
          <a:xfrm>
            <a:off x="17217034" y="9872622"/>
            <a:ext cx="1512698"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latin typeface="Montserrat Bold"/>
                <a:ea typeface="Montserrat Bold"/>
                <a:cs typeface="Montserrat Bold"/>
                <a:sym typeface="Montserrat Bold"/>
              </a:defRPr>
            </a:lvl1pPr>
          </a:lstStyle>
          <a:p>
            <a:r>
              <a:t>PARTY: F</a:t>
            </a:r>
          </a:p>
        </p:txBody>
      </p:sp>
      <p:sp>
        <p:nvSpPr>
          <p:cNvPr id="1490" name="Rounded Rectangle"/>
          <p:cNvSpPr/>
          <p:nvPr/>
        </p:nvSpPr>
        <p:spPr>
          <a:xfrm>
            <a:off x="5321228" y="6260706"/>
            <a:ext cx="14669548" cy="4217828"/>
          </a:xfrm>
          <a:prstGeom prst="roundRect">
            <a:avLst>
              <a:gd name="adj" fmla="val 5778"/>
            </a:avLst>
          </a:prstGeom>
          <a:ln w="50800">
            <a:solidFill>
              <a:srgbClr val="000000">
                <a:alpha val="23626"/>
              </a:srgbClr>
            </a:solidFill>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pic>
        <p:nvPicPr>
          <p:cNvPr id="1491" name="text-lines.png" descr="text-lines.png"/>
          <p:cNvPicPr>
            <a:picLocks noChangeAspect="1"/>
          </p:cNvPicPr>
          <p:nvPr/>
        </p:nvPicPr>
        <p:blipFill>
          <a:blip r:embed="rId9">
            <a:extLst/>
          </a:blip>
          <a:stretch>
            <a:fillRect/>
          </a:stretch>
        </p:blipFill>
        <p:spPr>
          <a:xfrm>
            <a:off x="6359760" y="6387051"/>
            <a:ext cx="686497" cy="686497"/>
          </a:xfrm>
          <a:prstGeom prst="rect">
            <a:avLst/>
          </a:prstGeom>
          <a:ln w="12700">
            <a:miter lim="400000"/>
          </a:ln>
        </p:spPr>
      </p:pic>
      <p:pic>
        <p:nvPicPr>
          <p:cNvPr id="1492" name="text-lines.png" descr="text-lines.png"/>
          <p:cNvPicPr>
            <a:picLocks noChangeAspect="1"/>
          </p:cNvPicPr>
          <p:nvPr/>
        </p:nvPicPr>
        <p:blipFill>
          <a:blip r:embed="rId9">
            <a:extLst/>
          </a:blip>
          <a:stretch>
            <a:fillRect/>
          </a:stretch>
        </p:blipFill>
        <p:spPr>
          <a:xfrm>
            <a:off x="6359760" y="9649576"/>
            <a:ext cx="686497" cy="686496"/>
          </a:xfrm>
          <a:prstGeom prst="rect">
            <a:avLst/>
          </a:prstGeom>
          <a:ln w="12700">
            <a:miter lim="400000"/>
          </a:ln>
        </p:spPr>
      </p:pic>
      <p:pic>
        <p:nvPicPr>
          <p:cNvPr id="1493" name="text-lines.png" descr="text-lines.png"/>
          <p:cNvPicPr>
            <a:picLocks noChangeAspect="1"/>
          </p:cNvPicPr>
          <p:nvPr/>
        </p:nvPicPr>
        <p:blipFill>
          <a:blip r:embed="rId9">
            <a:extLst/>
          </a:blip>
          <a:stretch>
            <a:fillRect/>
          </a:stretch>
        </p:blipFill>
        <p:spPr>
          <a:xfrm>
            <a:off x="10923437" y="6387051"/>
            <a:ext cx="676705" cy="676705"/>
          </a:xfrm>
          <a:prstGeom prst="rect">
            <a:avLst/>
          </a:prstGeom>
          <a:ln w="12700">
            <a:miter lim="400000"/>
          </a:ln>
        </p:spPr>
      </p:pic>
      <p:pic>
        <p:nvPicPr>
          <p:cNvPr id="1494" name="text-lines.png" descr="text-lines.png"/>
          <p:cNvPicPr>
            <a:picLocks noChangeAspect="1"/>
          </p:cNvPicPr>
          <p:nvPr/>
        </p:nvPicPr>
        <p:blipFill>
          <a:blip r:embed="rId9">
            <a:extLst/>
          </a:blip>
          <a:stretch>
            <a:fillRect/>
          </a:stretch>
        </p:blipFill>
        <p:spPr>
          <a:xfrm>
            <a:off x="14385064" y="9662884"/>
            <a:ext cx="673188" cy="673188"/>
          </a:xfrm>
          <a:prstGeom prst="rect">
            <a:avLst/>
          </a:prstGeom>
          <a:ln w="12700">
            <a:miter lim="400000"/>
          </a:ln>
        </p:spPr>
      </p:pic>
      <p:pic>
        <p:nvPicPr>
          <p:cNvPr id="1495" name="text-lines.png" descr="text-lines.png"/>
          <p:cNvPicPr>
            <a:picLocks noChangeAspect="1"/>
          </p:cNvPicPr>
          <p:nvPr/>
        </p:nvPicPr>
        <p:blipFill>
          <a:blip r:embed="rId9">
            <a:extLst/>
          </a:blip>
          <a:stretch>
            <a:fillRect/>
          </a:stretch>
        </p:blipFill>
        <p:spPr>
          <a:xfrm>
            <a:off x="17762306" y="6387051"/>
            <a:ext cx="686497" cy="686497"/>
          </a:xfrm>
          <a:prstGeom prst="rect">
            <a:avLst/>
          </a:prstGeom>
          <a:ln w="12700">
            <a:miter lim="400000"/>
          </a:ln>
        </p:spPr>
      </p:pic>
      <p:pic>
        <p:nvPicPr>
          <p:cNvPr id="1496" name="text-lines.png" descr="text-lines.png"/>
          <p:cNvPicPr>
            <a:picLocks noChangeAspect="1"/>
          </p:cNvPicPr>
          <p:nvPr/>
        </p:nvPicPr>
        <p:blipFill>
          <a:blip r:embed="rId9">
            <a:extLst/>
          </a:blip>
          <a:stretch>
            <a:fillRect/>
          </a:stretch>
        </p:blipFill>
        <p:spPr>
          <a:xfrm>
            <a:off x="18621534" y="9215197"/>
            <a:ext cx="676705" cy="676705"/>
          </a:xfrm>
          <a:prstGeom prst="rect">
            <a:avLst/>
          </a:prstGeom>
          <a:ln w="12700">
            <a:miter lim="400000"/>
          </a:ln>
        </p:spPr>
      </p:pic>
      <p:sp>
        <p:nvSpPr>
          <p:cNvPr id="1497" name="Rounded Rectangle"/>
          <p:cNvSpPr/>
          <p:nvPr/>
        </p:nvSpPr>
        <p:spPr>
          <a:xfrm>
            <a:off x="7349473" y="7734620"/>
            <a:ext cx="10389979" cy="1270001"/>
          </a:xfrm>
          <a:prstGeom prst="roundRect">
            <a:avLst>
              <a:gd name="adj" fmla="val 15000"/>
            </a:avLst>
          </a:prstGeom>
          <a:solidFill>
            <a:schemeClr val="accent1">
              <a:hueOff val="-136794"/>
              <a:satOff val="-2150"/>
              <a:lumOff val="15693"/>
              <a:alpha val="23561"/>
            </a:schemeClr>
          </a:solidFill>
          <a:ln w="12700">
            <a:miter lim="400000"/>
          </a:ln>
        </p:spPr>
        <p:txBody>
          <a:bodyPr lIns="50800" tIns="50800" rIns="50800" bIns="50800" anchor="ctr"/>
          <a:lstStyle/>
          <a:p>
            <a:pPr algn="ctr">
              <a:lnSpc>
                <a:spcPct val="100000"/>
              </a:lnSpc>
              <a:defRPr sz="3600" spc="0">
                <a:latin typeface="Helvetica Light"/>
                <a:ea typeface="Helvetica Light"/>
                <a:cs typeface="Helvetica Light"/>
                <a:sym typeface="Helvetica Light"/>
              </a:defRPr>
            </a:pPr>
            <a:endParaRPr/>
          </a:p>
        </p:txBody>
      </p:sp>
      <p:sp>
        <p:nvSpPr>
          <p:cNvPr id="1498" name="AMIFOST-2018"/>
          <p:cNvSpPr txBox="1"/>
          <p:nvPr/>
        </p:nvSpPr>
        <p:spPr>
          <a:xfrm>
            <a:off x="21300535" y="562526"/>
            <a:ext cx="248267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spc="150">
                <a:solidFill>
                  <a:schemeClr val="accent4">
                    <a:hueOff val="102361"/>
                    <a:satOff val="14118"/>
                    <a:lumOff val="10675"/>
                  </a:schemeClr>
                </a:solidFill>
                <a:latin typeface="Impact"/>
                <a:ea typeface="Impact"/>
                <a:cs typeface="Impact"/>
                <a:sym typeface="Impact"/>
              </a:defRPr>
            </a:lvl1pPr>
          </a:lstStyle>
          <a:p>
            <a:r>
              <a:t>AMIFOST-2018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Black"/>
        <a:ea typeface="Montserrat-Black"/>
        <a:cs typeface="Montserrat-Black"/>
      </a:majorFont>
      <a:minorFont>
        <a:latin typeface="Montserrat Regular"/>
        <a:ea typeface="Montserrat Regular"/>
        <a:cs typeface="Montserrat Regular"/>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50000"/>
          </a:lnSpc>
          <a:spcBef>
            <a:spcPts val="0"/>
          </a:spcBef>
          <a:spcAft>
            <a:spcPts val="0"/>
          </a:spcAft>
          <a:buClrTx/>
          <a:buSzTx/>
          <a:buFontTx/>
          <a:buNone/>
          <a:tabLst/>
          <a:defRPr kumimoji="0" sz="2200" b="0" i="0" u="none" strike="noStrike" cap="none" spc="110" normalizeH="0" baseline="0">
            <a:ln>
              <a:noFill/>
            </a:ln>
            <a:solidFill>
              <a:srgbClr val="FFFFFF"/>
            </a:solidFill>
            <a:effectLst/>
            <a:uFillTx/>
            <a:latin typeface="Montserrat Light"/>
            <a:ea typeface="Montserrat Light"/>
            <a:cs typeface="Montserrat Light"/>
            <a:sym typeface="Montserrat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Black"/>
        <a:ea typeface="Montserrat-Black"/>
        <a:cs typeface="Montserrat-Black"/>
      </a:majorFont>
      <a:minorFont>
        <a:latin typeface="Montserrat Regular"/>
        <a:ea typeface="Montserrat Regular"/>
        <a:cs typeface="Montserrat Regular"/>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50000"/>
          </a:lnSpc>
          <a:spcBef>
            <a:spcPts val="0"/>
          </a:spcBef>
          <a:spcAft>
            <a:spcPts val="0"/>
          </a:spcAft>
          <a:buClrTx/>
          <a:buSzTx/>
          <a:buFontTx/>
          <a:buNone/>
          <a:tabLst/>
          <a:defRPr kumimoji="0" sz="2200" b="0" i="0" u="none" strike="noStrike" cap="none" spc="110" normalizeH="0" baseline="0">
            <a:ln>
              <a:noFill/>
            </a:ln>
            <a:solidFill>
              <a:srgbClr val="FFFFFF"/>
            </a:solidFill>
            <a:effectLst/>
            <a:uFillTx/>
            <a:latin typeface="Montserrat Light"/>
            <a:ea typeface="Montserrat Light"/>
            <a:cs typeface="Montserrat Light"/>
            <a:sym typeface="Montserrat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1230</TotalTime>
  <Words>2292</Words>
  <Application>Microsoft Macintosh PowerPoint</Application>
  <PresentationFormat>Custom</PresentationFormat>
  <Paragraphs>315</Paragraphs>
  <Slides>22</Slides>
  <Notes>22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vt:i4>
      </vt:variant>
    </vt:vector>
  </HeadingPairs>
  <TitlesOfParts>
    <vt:vector size="36" baseType="lpstr">
      <vt:lpstr>Arial Black</vt:lpstr>
      <vt:lpstr>Bebas Neue Bold</vt:lpstr>
      <vt:lpstr>DIN Alternate</vt:lpstr>
      <vt:lpstr>Helvetica</vt:lpstr>
      <vt:lpstr>Helvetica Light</vt:lpstr>
      <vt:lpstr>Helvetica Neue</vt:lpstr>
      <vt:lpstr>Impact</vt:lpstr>
      <vt:lpstr>Montserrat Bold</vt:lpstr>
      <vt:lpstr>Montserrat Light</vt:lpstr>
      <vt:lpstr>Montserrat Regular</vt:lpstr>
      <vt:lpstr>Montserrat SemiBold</vt:lpstr>
      <vt:lpstr>Montserrat-Black</vt:lpstr>
      <vt:lpstr>Playfair Display</vt:lpstr>
      <vt:lpstr>Black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Yogesh Tak</cp:lastModifiedBy>
  <cp:revision>6</cp:revision>
  <cp:lastPrinted>2018-09-27T07:37:43Z</cp:lastPrinted>
  <dcterms:modified xsi:type="dcterms:W3CDTF">2019-01-14T06:54:22Z</dcterms:modified>
</cp:coreProperties>
</file>